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傾斜が急で道から遠い人工林の木材の生産、その後の植林や手入れ</a:t>
            </a:r>
            <a:r>
              <a:rPr lang="ja-JP" altLang="en-US" sz="1400" b="0" i="0" u="none" strike="noStrike" baseline="0" dirty="0"/>
              <a:t> </a:t>
            </a:r>
            <a:endParaRPr lang="ja-JP" altLang="en-US" sz="1400" dirty="0"/>
          </a:p>
        </c:rich>
      </c:tx>
      <c:layout>
        <c:manualLayout>
          <c:xMode val="edge"/>
          <c:yMode val="edge"/>
          <c:x val="0.13992537313432837"/>
          <c:y val="7.614290750969561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597564648683"/>
          <c:y val="0.12514962570195495"/>
          <c:w val="0.75801832967600358"/>
          <c:h val="0.6778048195062039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'8'!$C$8</c:f>
              <c:strCache>
                <c:ptCount val="1"/>
                <c:pt idx="0">
                  <c:v>木材の生産、植林及び手入れを行うべきである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0E-4F89-B6A7-EA912EDB67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'8'!$C$9:$C$19</c:f>
              <c:numCache>
                <c:formatCode>General</c:formatCode>
                <c:ptCount val="11"/>
                <c:pt idx="0" formatCode="0.0">
                  <c:v>42.4</c:v>
                </c:pt>
                <c:pt idx="2" formatCode="0.0">
                  <c:v>42</c:v>
                </c:pt>
                <c:pt idx="3" formatCode="0.0">
                  <c:v>42.6</c:v>
                </c:pt>
                <c:pt idx="5" formatCode="0.0">
                  <c:v>45.5</c:v>
                </c:pt>
                <c:pt idx="6" formatCode="0.0">
                  <c:v>41.8</c:v>
                </c:pt>
                <c:pt idx="7" formatCode="0.0">
                  <c:v>41.1</c:v>
                </c:pt>
                <c:pt idx="8" formatCode="0.0">
                  <c:v>47.8</c:v>
                </c:pt>
                <c:pt idx="9" formatCode="0.0">
                  <c:v>40</c:v>
                </c:pt>
                <c:pt idx="10" formatCode="0.0">
                  <c:v>40.9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0E-4F89-B6A7-EA912EDB6752}"/>
            </c:ext>
          </c:extLst>
        </c:ser>
        <c:ser>
          <c:idx val="1"/>
          <c:order val="1"/>
          <c:tx>
            <c:strRef>
              <c:f>'8'!$D$8</c:f>
              <c:strCache>
                <c:ptCount val="1"/>
                <c:pt idx="0">
                  <c:v>木材の生産のみを行い、植林及び手入れは行うべきではない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10E-4F89-B6A7-EA912EDB67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'8'!$D$9:$D$19</c:f>
              <c:numCache>
                <c:formatCode>General</c:formatCode>
                <c:ptCount val="11"/>
                <c:pt idx="0" formatCode="0.0">
                  <c:v>8.5</c:v>
                </c:pt>
                <c:pt idx="2" formatCode="0.0">
                  <c:v>10.7</c:v>
                </c:pt>
                <c:pt idx="3" formatCode="0.0">
                  <c:v>6.9</c:v>
                </c:pt>
                <c:pt idx="5" formatCode="0.0">
                  <c:v>14.4</c:v>
                </c:pt>
                <c:pt idx="6" formatCode="0.0">
                  <c:v>8.6999999999999993</c:v>
                </c:pt>
                <c:pt idx="7" formatCode="0.0">
                  <c:v>11.4</c:v>
                </c:pt>
                <c:pt idx="8" formatCode="0.0">
                  <c:v>6.8</c:v>
                </c:pt>
                <c:pt idx="9" formatCode="0.0">
                  <c:v>11.4</c:v>
                </c:pt>
                <c:pt idx="10" formatCode="0.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10E-4F89-B6A7-EA912EDB6752}"/>
            </c:ext>
          </c:extLst>
        </c:ser>
        <c:ser>
          <c:idx val="2"/>
          <c:order val="2"/>
          <c:tx>
            <c:strRef>
              <c:f>'8'!$E$8</c:f>
              <c:strCache>
                <c:ptCount val="1"/>
                <c:pt idx="0">
                  <c:v>木材の生産及び植林は行わず、手入れのみ行うべきである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10E-4F89-B6A7-EA912EDB67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'8'!$E$9:$E$19</c:f>
              <c:numCache>
                <c:formatCode>General</c:formatCode>
                <c:ptCount val="11"/>
                <c:pt idx="0" formatCode="0.0">
                  <c:v>28.5</c:v>
                </c:pt>
                <c:pt idx="2" formatCode="0.0">
                  <c:v>28.6</c:v>
                </c:pt>
                <c:pt idx="3" formatCode="0.0">
                  <c:v>28.5</c:v>
                </c:pt>
                <c:pt idx="5" formatCode="0.0">
                  <c:v>24.2</c:v>
                </c:pt>
                <c:pt idx="6" formatCode="0.0">
                  <c:v>30.4</c:v>
                </c:pt>
                <c:pt idx="7" formatCode="0.0">
                  <c:v>30.1</c:v>
                </c:pt>
                <c:pt idx="8" formatCode="0.0">
                  <c:v>31.3</c:v>
                </c:pt>
                <c:pt idx="9" formatCode="0.0">
                  <c:v>29.6</c:v>
                </c:pt>
                <c:pt idx="10" formatCode="0.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10E-4F89-B6A7-EA912EDB6752}"/>
            </c:ext>
          </c:extLst>
        </c:ser>
        <c:ser>
          <c:idx val="3"/>
          <c:order val="3"/>
          <c:tx>
            <c:strRef>
              <c:f>'8'!$F$8</c:f>
              <c:strCache>
                <c:ptCount val="1"/>
                <c:pt idx="0">
                  <c:v>木材の生産、植林及び手入れは行うべきではない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910E-4F89-B6A7-EA912EDB67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'8'!$F$9:$F$19</c:f>
              <c:numCache>
                <c:formatCode>General</c:formatCode>
                <c:ptCount val="11"/>
                <c:pt idx="0" formatCode="0.0">
                  <c:v>10</c:v>
                </c:pt>
                <c:pt idx="2" formatCode="0.0">
                  <c:v>11.9</c:v>
                </c:pt>
                <c:pt idx="3" formatCode="0.0">
                  <c:v>8.5</c:v>
                </c:pt>
                <c:pt idx="5" formatCode="0.0">
                  <c:v>7.6</c:v>
                </c:pt>
                <c:pt idx="6" formatCode="0.0">
                  <c:v>13</c:v>
                </c:pt>
                <c:pt idx="7" formatCode="0.0">
                  <c:v>11.4</c:v>
                </c:pt>
                <c:pt idx="8" formatCode="0.0">
                  <c:v>9.1999999999999993</c:v>
                </c:pt>
                <c:pt idx="9" formatCode="0.0">
                  <c:v>11.1</c:v>
                </c:pt>
                <c:pt idx="10" formatCode="0.0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10E-4F89-B6A7-EA912EDB6752}"/>
            </c:ext>
          </c:extLst>
        </c:ser>
        <c:ser>
          <c:idx val="4"/>
          <c:order val="4"/>
          <c:tx>
            <c:strRef>
              <c:f>'8'!$G$8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10E-4F89-B6A7-EA912EDB67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'8'!$G$9:$G$19</c:f>
              <c:numCache>
                <c:formatCode>General</c:formatCode>
                <c:ptCount val="11"/>
                <c:pt idx="0" formatCode="0.0">
                  <c:v>10.6</c:v>
                </c:pt>
                <c:pt idx="2" formatCode="0.0">
                  <c:v>6.7</c:v>
                </c:pt>
                <c:pt idx="3" formatCode="0.0">
                  <c:v>13.6</c:v>
                </c:pt>
                <c:pt idx="5" formatCode="0.0">
                  <c:v>8.3000000000000007</c:v>
                </c:pt>
                <c:pt idx="6" formatCode="0.0">
                  <c:v>6</c:v>
                </c:pt>
                <c:pt idx="7" formatCode="0.0">
                  <c:v>5.9</c:v>
                </c:pt>
                <c:pt idx="8" formatCode="0.0">
                  <c:v>4.8</c:v>
                </c:pt>
                <c:pt idx="9" formatCode="0.0">
                  <c:v>7.9</c:v>
                </c:pt>
                <c:pt idx="10" formatCode="0.0">
                  <c:v>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10E-4F89-B6A7-EA912EDB67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082195136092615E-2"/>
          <c:y val="0.87373873691046355"/>
          <c:w val="0.95491780486390743"/>
          <c:h val="0.109548258787239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0.01183</cdr:x>
      <cdr:y>0.20811</cdr:y>
    </cdr:from>
    <cdr:to>
      <cdr:x>0.20743</cdr:x>
      <cdr:y>0.27042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80830" y="1068189"/>
          <a:ext cx="1336456" cy="319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0.00437</cdr:x>
      <cdr:y>0.38434</cdr:y>
    </cdr:from>
    <cdr:to>
      <cdr:x>0.19997</cdr:x>
      <cdr:y>0.44665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29858" y="1972744"/>
          <a:ext cx="1336457" cy="319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0.03371</cdr:x>
      <cdr:y>0.07674</cdr:y>
    </cdr:from>
    <cdr:to>
      <cdr:x>0.2293</cdr:x>
      <cdr:y>0.13906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230327" y="377533"/>
          <a:ext cx="1336388" cy="3065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0.03632</cdr:x>
      <cdr:y>0.88614</cdr:y>
    </cdr:from>
    <cdr:to>
      <cdr:x>0.04632</cdr:x>
      <cdr:y>0.89899</cdr:y>
    </cdr:to>
    <cdr:sp macro="" textlink="">
      <cdr:nvSpPr>
        <cdr:cNvPr id="13" name="正方形/長方形 12">
          <a:extLst xmlns:a="http://schemas.openxmlformats.org/drawingml/2006/main">
            <a:ext uri="{FF2B5EF4-FFF2-40B4-BE49-F238E27FC236}">
              <a16:creationId xmlns:a16="http://schemas.microsoft.com/office/drawing/2014/main" id="{041892FB-E5F1-AE58-4DE1-622576FC277F}"/>
            </a:ext>
          </a:extLst>
        </cdr:cNvPr>
        <cdr:cNvSpPr/>
      </cdr:nvSpPr>
      <cdr:spPr>
        <a:xfrm xmlns:a="http://schemas.openxmlformats.org/drawingml/2006/main">
          <a:off x="247415" y="4487790"/>
          <a:ext cx="68116" cy="65078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0.51655</cdr:x>
      <cdr:y>0.8853</cdr:y>
    </cdr:from>
    <cdr:to>
      <cdr:x>0.52654</cdr:x>
      <cdr:y>0.89815</cdr:y>
    </cdr:to>
    <cdr:sp macro="" textlink="">
      <cdr:nvSpPr>
        <cdr:cNvPr id="15" name="正方形/長方形 14">
          <a:extLst xmlns:a="http://schemas.openxmlformats.org/drawingml/2006/main">
            <a:ext uri="{FF2B5EF4-FFF2-40B4-BE49-F238E27FC236}">
              <a16:creationId xmlns:a16="http://schemas.microsoft.com/office/drawing/2014/main" id="{55FBABDF-9FBD-17B0-5093-EAB630951048}"/>
            </a:ext>
          </a:extLst>
        </cdr:cNvPr>
        <cdr:cNvSpPr/>
      </cdr:nvSpPr>
      <cdr:spPr>
        <a:xfrm xmlns:a="http://schemas.openxmlformats.org/drawingml/2006/main">
          <a:off x="3518578" y="4483518"/>
          <a:ext cx="68049" cy="6507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0.03632</cdr:x>
      <cdr:y>0.92288</cdr:y>
    </cdr:from>
    <cdr:to>
      <cdr:x>0.04632</cdr:x>
      <cdr:y>0.93573</cdr:y>
    </cdr:to>
    <cdr:sp macro="" textlink="">
      <cdr:nvSpPr>
        <cdr:cNvPr id="16" name="正方形/長方形 15">
          <a:extLst xmlns:a="http://schemas.openxmlformats.org/drawingml/2006/main">
            <a:ext uri="{FF2B5EF4-FFF2-40B4-BE49-F238E27FC236}">
              <a16:creationId xmlns:a16="http://schemas.microsoft.com/office/drawing/2014/main" id="{E69921A6-679A-A6AD-9273-C10B0FAA9FE2}"/>
            </a:ext>
          </a:extLst>
        </cdr:cNvPr>
        <cdr:cNvSpPr/>
      </cdr:nvSpPr>
      <cdr:spPr>
        <a:xfrm xmlns:a="http://schemas.openxmlformats.org/drawingml/2006/main">
          <a:off x="247415" y="4673854"/>
          <a:ext cx="68116" cy="6507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0.51476</cdr:x>
      <cdr:y>0.92204</cdr:y>
    </cdr:from>
    <cdr:to>
      <cdr:x>0.52475</cdr:x>
      <cdr:y>0.93489</cdr:y>
    </cdr:to>
    <cdr:sp macro="" textlink="">
      <cdr:nvSpPr>
        <cdr:cNvPr id="17" name="正方形/長方形 16">
          <a:extLst xmlns:a="http://schemas.openxmlformats.org/drawingml/2006/main">
            <a:ext uri="{FF2B5EF4-FFF2-40B4-BE49-F238E27FC236}">
              <a16:creationId xmlns:a16="http://schemas.microsoft.com/office/drawing/2014/main" id="{E7A1A11A-9B91-10D6-C647-DC3FD4244488}"/>
            </a:ext>
          </a:extLst>
        </cdr:cNvPr>
        <cdr:cNvSpPr/>
      </cdr:nvSpPr>
      <cdr:spPr>
        <a:xfrm xmlns:a="http://schemas.openxmlformats.org/drawingml/2006/main">
          <a:off x="3506397" y="4669582"/>
          <a:ext cx="68049" cy="65078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0.03858</cdr:x>
      <cdr:y>0.96112</cdr:y>
    </cdr:from>
    <cdr:to>
      <cdr:x>0.04858</cdr:x>
      <cdr:y>0.97397</cdr:y>
    </cdr:to>
    <cdr:sp macro="" textlink="">
      <cdr:nvSpPr>
        <cdr:cNvPr id="19" name="正方形/長方形 18">
          <a:extLst xmlns:a="http://schemas.openxmlformats.org/drawingml/2006/main">
            <a:ext uri="{FF2B5EF4-FFF2-40B4-BE49-F238E27FC236}">
              <a16:creationId xmlns:a16="http://schemas.microsoft.com/office/drawing/2014/main" id="{1B3EF839-E1FF-FD45-A493-FE03CA570ECE}"/>
            </a:ext>
          </a:extLst>
        </cdr:cNvPr>
        <cdr:cNvSpPr/>
      </cdr:nvSpPr>
      <cdr:spPr>
        <a:xfrm xmlns:a="http://schemas.openxmlformats.org/drawingml/2006/main">
          <a:off x="262816" y="4867542"/>
          <a:ext cx="68117" cy="65078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3754-192B-4343-A3B0-36FD3FD1C5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0553-D5E1-4BE9-9600-F52D6A24EF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36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3754-192B-4343-A3B0-36FD3FD1C5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0553-D5E1-4BE9-9600-F52D6A24EF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21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3754-192B-4343-A3B0-36FD3FD1C5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0553-D5E1-4BE9-9600-F52D6A24EF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35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213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687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04057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61126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42282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78568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28073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3754-192B-4343-A3B0-36FD3FD1C5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0553-D5E1-4BE9-9600-F52D6A24EF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58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3754-192B-4343-A3B0-36FD3FD1C5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0553-D5E1-4BE9-9600-F52D6A24EF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220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3754-192B-4343-A3B0-36FD3FD1C5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0553-D5E1-4BE9-9600-F52D6A24EF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19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3754-192B-4343-A3B0-36FD3FD1C5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0553-D5E1-4BE9-9600-F52D6A24EF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12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3754-192B-4343-A3B0-36FD3FD1C5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0553-D5E1-4BE9-9600-F52D6A24EF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79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3754-192B-4343-A3B0-36FD3FD1C5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0553-D5E1-4BE9-9600-F52D6A24EF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24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3754-192B-4343-A3B0-36FD3FD1C5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0553-D5E1-4BE9-9600-F52D6A24EF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622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3754-192B-4343-A3B0-36FD3FD1C5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0553-D5E1-4BE9-9600-F52D6A24EF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05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E3754-192B-4343-A3B0-36FD3FD1C53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50553-D5E1-4BE9-9600-F52D6A24EF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99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29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3ED5054A-81A3-6F48-B59D-C71093554BC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96975" y="996950"/>
          <a:ext cx="6807200" cy="539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32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2022-09-14T08:48:58Z</dcterms:created>
  <dcterms:modified xsi:type="dcterms:W3CDTF">2022-09-14T08:48:58Z</dcterms:modified>
</cp:coreProperties>
</file>