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300" b="0" i="0" u="none" strike="noStrike" baseline="0" dirty="0">
                <a:effectLst/>
              </a:rPr>
              <a:t>傾斜が緩やかで道から近い人工林の木材の生産、その後の植林や手入れ</a:t>
            </a:r>
            <a:r>
              <a:rPr lang="ja-JP" altLang="en-US" sz="1300" b="0" i="0" u="none" strike="noStrike" baseline="0" dirty="0"/>
              <a:t> </a:t>
            </a:r>
            <a:endParaRPr lang="ja-JP" altLang="en-US" sz="1300" dirty="0"/>
          </a:p>
        </c:rich>
      </c:tx>
      <c:layout>
        <c:manualLayout>
          <c:xMode val="edge"/>
          <c:yMode val="edge"/>
          <c:x val="0.15111940298507462"/>
          <c:y val="7.614186625304384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2514962570195495"/>
          <c:w val="0.75801832967600358"/>
          <c:h val="0.677804819506203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木材の生産、植林及び手入れを行うべきである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86-44EA-A8F1-F1548CD98A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'7'!$C$9:$C$19</c:f>
              <c:numCache>
                <c:formatCode>General</c:formatCode>
                <c:ptCount val="11"/>
                <c:pt idx="0" formatCode="0.0">
                  <c:v>70.900000000000006</c:v>
                </c:pt>
                <c:pt idx="2" formatCode="0.0">
                  <c:v>74.8</c:v>
                </c:pt>
                <c:pt idx="3" formatCode="0.0">
                  <c:v>67.900000000000006</c:v>
                </c:pt>
                <c:pt idx="5" formatCode="0.0">
                  <c:v>61.4</c:v>
                </c:pt>
                <c:pt idx="6" formatCode="0.0">
                  <c:v>69.599999999999994</c:v>
                </c:pt>
                <c:pt idx="7" formatCode="0.0">
                  <c:v>68.599999999999994</c:v>
                </c:pt>
                <c:pt idx="8" formatCode="0.0">
                  <c:v>74.7</c:v>
                </c:pt>
                <c:pt idx="9" formatCode="0.0">
                  <c:v>75.400000000000006</c:v>
                </c:pt>
                <c:pt idx="10" formatCode="0.0">
                  <c:v>70.5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86-44EA-A8F1-F1548CD98ABA}"/>
            </c:ext>
          </c:extLst>
        </c:ser>
        <c:ser>
          <c:idx val="1"/>
          <c:order val="1"/>
          <c:tx>
            <c:strRef>
              <c:f>'7'!$D$8</c:f>
              <c:strCache>
                <c:ptCount val="1"/>
                <c:pt idx="0">
                  <c:v>木材の生産のみを行い、植林及び手入れは行うべきではない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086-44EA-A8F1-F1548CD98ABA}"/>
              </c:ext>
            </c:extLst>
          </c:dPt>
          <c:dLbls>
            <c:dLbl>
              <c:idx val="8"/>
              <c:layout>
                <c:manualLayout>
                  <c:x val="0"/>
                  <c:y val="-2.73090196394270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86-44EA-A8F1-F1548CD98ABA}"/>
                </c:ext>
              </c:extLst>
            </c:dLbl>
            <c:dLbl>
              <c:idx val="9"/>
              <c:layout>
                <c:manualLayout>
                  <c:x val="0"/>
                  <c:y val="-2.97916577884657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86-44EA-A8F1-F1548CD98ABA}"/>
                </c:ext>
              </c:extLst>
            </c:dLbl>
            <c:dLbl>
              <c:idx val="10"/>
              <c:layout>
                <c:manualLayout>
                  <c:x val="-1.3704622650316459E-16"/>
                  <c:y val="-2.97916577884658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86-44EA-A8F1-F1548CD98A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'7'!$D$9:$D$19</c:f>
              <c:numCache>
                <c:formatCode>General</c:formatCode>
                <c:ptCount val="11"/>
                <c:pt idx="0" formatCode="0.0">
                  <c:v>3.7</c:v>
                </c:pt>
                <c:pt idx="2" formatCode="0.0">
                  <c:v>4</c:v>
                </c:pt>
                <c:pt idx="3" formatCode="0.0">
                  <c:v>3.4</c:v>
                </c:pt>
                <c:pt idx="5" formatCode="0.0">
                  <c:v>4.5</c:v>
                </c:pt>
                <c:pt idx="6" formatCode="0.0">
                  <c:v>7.1</c:v>
                </c:pt>
                <c:pt idx="7" formatCode="0.0">
                  <c:v>5.9</c:v>
                </c:pt>
                <c:pt idx="8" formatCode="0.0">
                  <c:v>2</c:v>
                </c:pt>
                <c:pt idx="9" formatCode="0.0">
                  <c:v>2.9</c:v>
                </c:pt>
                <c:pt idx="10" formatCode="0.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86-44EA-A8F1-F1548CD98ABA}"/>
            </c:ext>
          </c:extLst>
        </c:ser>
        <c:ser>
          <c:idx val="2"/>
          <c:order val="2"/>
          <c:tx>
            <c:strRef>
              <c:f>'7'!$E$8</c:f>
              <c:strCache>
                <c:ptCount val="1"/>
                <c:pt idx="0">
                  <c:v>木材の生産及び植林は行わず、手入れのみ行うべきである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086-44EA-A8F1-F1548CD98A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'7'!$E$9:$E$19</c:f>
              <c:numCache>
                <c:formatCode>General</c:formatCode>
                <c:ptCount val="11"/>
                <c:pt idx="0" formatCode="0.0">
                  <c:v>14.2</c:v>
                </c:pt>
                <c:pt idx="2" formatCode="0.0">
                  <c:v>13.6</c:v>
                </c:pt>
                <c:pt idx="3" formatCode="0.0">
                  <c:v>14.6</c:v>
                </c:pt>
                <c:pt idx="5" formatCode="0.0">
                  <c:v>26.5</c:v>
                </c:pt>
                <c:pt idx="6" formatCode="0.0">
                  <c:v>16.3</c:v>
                </c:pt>
                <c:pt idx="7" formatCode="0.0">
                  <c:v>18.2</c:v>
                </c:pt>
                <c:pt idx="8" formatCode="0.0">
                  <c:v>15.7</c:v>
                </c:pt>
                <c:pt idx="9" formatCode="0.0">
                  <c:v>12.1</c:v>
                </c:pt>
                <c:pt idx="10" formatCode="0.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086-44EA-A8F1-F1548CD98ABA}"/>
            </c:ext>
          </c:extLst>
        </c:ser>
        <c:ser>
          <c:idx val="3"/>
          <c:order val="3"/>
          <c:tx>
            <c:strRef>
              <c:f>'7'!$F$8</c:f>
              <c:strCache>
                <c:ptCount val="1"/>
                <c:pt idx="0">
                  <c:v>木材の生産、植林及び手入れは行うべきではない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086-44EA-A8F1-F1548CD98ABA}"/>
              </c:ext>
            </c:extLst>
          </c:dPt>
          <c:dLbls>
            <c:dLbl>
              <c:idx val="3"/>
              <c:layout>
                <c:manualLayout>
                  <c:x val="-1.3704622650316459E-16"/>
                  <c:y val="-2.97916577884659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086-44EA-A8F1-F1548CD98ABA}"/>
                </c:ext>
              </c:extLst>
            </c:dLbl>
            <c:dLbl>
              <c:idx val="5"/>
              <c:layout>
                <c:manualLayout>
                  <c:x val="0"/>
                  <c:y val="-2.23437433413494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086-44EA-A8F1-F1548CD98ABA}"/>
                </c:ext>
              </c:extLst>
            </c:dLbl>
            <c:dLbl>
              <c:idx val="6"/>
              <c:layout>
                <c:manualLayout>
                  <c:x val="0"/>
                  <c:y val="-2.23437433413494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086-44EA-A8F1-F1548CD98ABA}"/>
                </c:ext>
              </c:extLst>
            </c:dLbl>
            <c:dLbl>
              <c:idx val="7"/>
              <c:layout>
                <c:manualLayout>
                  <c:x val="-1.3704622650316459E-16"/>
                  <c:y val="-2.73090196394270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086-44EA-A8F1-F1548CD98ABA}"/>
                </c:ext>
              </c:extLst>
            </c:dLbl>
            <c:dLbl>
              <c:idx val="8"/>
              <c:layout>
                <c:manualLayout>
                  <c:x val="-1.3704622650316459E-16"/>
                  <c:y val="-2.23437433413493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086-44EA-A8F1-F1548CD98ABA}"/>
                </c:ext>
              </c:extLst>
            </c:dLbl>
            <c:dLbl>
              <c:idx val="9"/>
              <c:layout>
                <c:manualLayout>
                  <c:x val="0"/>
                  <c:y val="-2.73090196394270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086-44EA-A8F1-F1548CD98A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'7'!$F$9:$F$19</c:f>
              <c:numCache>
                <c:formatCode>General</c:formatCode>
                <c:ptCount val="11"/>
                <c:pt idx="0" formatCode="0.0">
                  <c:v>3.1</c:v>
                </c:pt>
                <c:pt idx="2" formatCode="0.0">
                  <c:v>3.4</c:v>
                </c:pt>
                <c:pt idx="3" formatCode="0.0">
                  <c:v>2.9</c:v>
                </c:pt>
                <c:pt idx="5" formatCode="0.0">
                  <c:v>2.2999999999999998</c:v>
                </c:pt>
                <c:pt idx="6" formatCode="0.0">
                  <c:v>2.7</c:v>
                </c:pt>
                <c:pt idx="7" formatCode="0.0">
                  <c:v>3</c:v>
                </c:pt>
                <c:pt idx="8" formatCode="0.0">
                  <c:v>2.8</c:v>
                </c:pt>
                <c:pt idx="9" formatCode="0.0">
                  <c:v>2.9</c:v>
                </c:pt>
                <c:pt idx="10" formatCode="0.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086-44EA-A8F1-F1548CD98ABA}"/>
            </c:ext>
          </c:extLst>
        </c:ser>
        <c:ser>
          <c:idx val="4"/>
          <c:order val="4"/>
          <c:tx>
            <c:strRef>
              <c:f>'7'!$G$8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086-44EA-A8F1-F1548CD98A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'7'!$G$9:$G$19</c:f>
              <c:numCache>
                <c:formatCode>General</c:formatCode>
                <c:ptCount val="11"/>
                <c:pt idx="0" formatCode="0.0">
                  <c:v>8.1999999999999993</c:v>
                </c:pt>
                <c:pt idx="2" formatCode="0.0">
                  <c:v>4.2</c:v>
                </c:pt>
                <c:pt idx="3" formatCode="0.0">
                  <c:v>11.2</c:v>
                </c:pt>
                <c:pt idx="5" formatCode="0.0">
                  <c:v>5.3</c:v>
                </c:pt>
                <c:pt idx="6" formatCode="0.0">
                  <c:v>4.3</c:v>
                </c:pt>
                <c:pt idx="7" formatCode="0.0">
                  <c:v>4.2</c:v>
                </c:pt>
                <c:pt idx="8" formatCode="0.0">
                  <c:v>4.8</c:v>
                </c:pt>
                <c:pt idx="9" formatCode="0.0">
                  <c:v>6.8</c:v>
                </c:pt>
                <c:pt idx="10" formatCode="0.0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086-44EA-A8F1-F1548CD98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082195136092615E-2"/>
          <c:y val="0.87373873691046355"/>
          <c:w val="0.95491780486390743"/>
          <c:h val="0.10954825878723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0.01183</cdr:x>
      <cdr:y>0.20811</cdr:y>
    </cdr:from>
    <cdr:to>
      <cdr:x>0.20743</cdr:x>
      <cdr:y>0.27042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80830" y="1068189"/>
          <a:ext cx="1336456" cy="319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0.38434</cdr:y>
    </cdr:from>
    <cdr:to>
      <cdr:x>0.19997</cdr:x>
      <cdr:y>0.44665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9858" y="1972744"/>
          <a:ext cx="1336457" cy="319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0.07674</cdr:y>
    </cdr:from>
    <cdr:to>
      <cdr:x>0.2293</cdr:x>
      <cdr:y>0.13906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30327" y="377533"/>
          <a:ext cx="1336388" cy="306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0.03632</cdr:x>
      <cdr:y>0.88614</cdr:y>
    </cdr:from>
    <cdr:to>
      <cdr:x>0.04632</cdr:x>
      <cdr:y>0.89899</cdr:y>
    </cdr:to>
    <cdr:sp macro="" textlink="">
      <cdr:nvSpPr>
        <cdr:cNvPr id="13" name="正方形/長方形 12">
          <a:extLst xmlns:a="http://schemas.openxmlformats.org/drawingml/2006/main">
            <a:ext uri="{FF2B5EF4-FFF2-40B4-BE49-F238E27FC236}">
              <a16:creationId xmlns:a16="http://schemas.microsoft.com/office/drawing/2014/main" id="{041892FB-E5F1-AE58-4DE1-622576FC277F}"/>
            </a:ext>
          </a:extLst>
        </cdr:cNvPr>
        <cdr:cNvSpPr/>
      </cdr:nvSpPr>
      <cdr:spPr>
        <a:xfrm xmlns:a="http://schemas.openxmlformats.org/drawingml/2006/main">
          <a:off x="247415" y="4487790"/>
          <a:ext cx="68116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0.51655</cdr:x>
      <cdr:y>0.8853</cdr:y>
    </cdr:from>
    <cdr:to>
      <cdr:x>0.52654</cdr:x>
      <cdr:y>0.89815</cdr:y>
    </cdr:to>
    <cdr:sp macro="" textlink="">
      <cdr:nvSpPr>
        <cdr:cNvPr id="15" name="正方形/長方形 14">
          <a:extLst xmlns:a="http://schemas.openxmlformats.org/drawingml/2006/main">
            <a:ext uri="{FF2B5EF4-FFF2-40B4-BE49-F238E27FC236}">
              <a16:creationId xmlns:a16="http://schemas.microsoft.com/office/drawing/2014/main" id="{55FBABDF-9FBD-17B0-5093-EAB630951048}"/>
            </a:ext>
          </a:extLst>
        </cdr:cNvPr>
        <cdr:cNvSpPr/>
      </cdr:nvSpPr>
      <cdr:spPr>
        <a:xfrm xmlns:a="http://schemas.openxmlformats.org/drawingml/2006/main">
          <a:off x="3518578" y="4483518"/>
          <a:ext cx="68049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0.03632</cdr:x>
      <cdr:y>0.92288</cdr:y>
    </cdr:from>
    <cdr:to>
      <cdr:x>0.04632</cdr:x>
      <cdr:y>0.93573</cdr:y>
    </cdr:to>
    <cdr:sp macro="" textlink="">
      <cdr:nvSpPr>
        <cdr:cNvPr id="16" name="正方形/長方形 15">
          <a:extLst xmlns:a="http://schemas.openxmlformats.org/drawingml/2006/main">
            <a:ext uri="{FF2B5EF4-FFF2-40B4-BE49-F238E27FC236}">
              <a16:creationId xmlns:a16="http://schemas.microsoft.com/office/drawing/2014/main" id="{E69921A6-679A-A6AD-9273-C10B0FAA9FE2}"/>
            </a:ext>
          </a:extLst>
        </cdr:cNvPr>
        <cdr:cNvSpPr/>
      </cdr:nvSpPr>
      <cdr:spPr>
        <a:xfrm xmlns:a="http://schemas.openxmlformats.org/drawingml/2006/main">
          <a:off x="247415" y="4673854"/>
          <a:ext cx="68116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0.51476</cdr:x>
      <cdr:y>0.92204</cdr:y>
    </cdr:from>
    <cdr:to>
      <cdr:x>0.52475</cdr:x>
      <cdr:y>0.93489</cdr:y>
    </cdr:to>
    <cdr:sp macro="" textlink="">
      <cdr:nvSpPr>
        <cdr:cNvPr id="17" name="正方形/長方形 16">
          <a:extLst xmlns:a="http://schemas.openxmlformats.org/drawingml/2006/main">
            <a:ext uri="{FF2B5EF4-FFF2-40B4-BE49-F238E27FC236}">
              <a16:creationId xmlns:a16="http://schemas.microsoft.com/office/drawing/2014/main" id="{E7A1A11A-9B91-10D6-C647-DC3FD4244488}"/>
            </a:ext>
          </a:extLst>
        </cdr:cNvPr>
        <cdr:cNvSpPr/>
      </cdr:nvSpPr>
      <cdr:spPr>
        <a:xfrm xmlns:a="http://schemas.openxmlformats.org/drawingml/2006/main">
          <a:off x="3506397" y="4669582"/>
          <a:ext cx="68049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0.03858</cdr:x>
      <cdr:y>0.96112</cdr:y>
    </cdr:from>
    <cdr:to>
      <cdr:x>0.04858</cdr:x>
      <cdr:y>0.97397</cdr:y>
    </cdr:to>
    <cdr:sp macro="" textlink="">
      <cdr:nvSpPr>
        <cdr:cNvPr id="19" name="正方形/長方形 18">
          <a:extLst xmlns:a="http://schemas.openxmlformats.org/drawingml/2006/main">
            <a:ext uri="{FF2B5EF4-FFF2-40B4-BE49-F238E27FC236}">
              <a16:creationId xmlns:a16="http://schemas.microsoft.com/office/drawing/2014/main" id="{1B3EF839-E1FF-FD45-A493-FE03CA570ECE}"/>
            </a:ext>
          </a:extLst>
        </cdr:cNvPr>
        <cdr:cNvSpPr/>
      </cdr:nvSpPr>
      <cdr:spPr>
        <a:xfrm xmlns:a="http://schemas.openxmlformats.org/drawingml/2006/main">
          <a:off x="262816" y="4867542"/>
          <a:ext cx="68117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0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05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823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01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4804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8418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97329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11946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3376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0179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07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6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10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59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48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47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18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7E776-4A29-4A07-BE3C-3B495F16BF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B0E07-987E-404D-9DC5-93E2A3263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5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38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9D8C2F3-21C4-5B4E-B03F-9EF2F1086C2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01725" y="929619"/>
          <a:ext cx="6807200" cy="5341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774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2022-09-14T08:48:55Z</dcterms:created>
  <dcterms:modified xsi:type="dcterms:W3CDTF">2022-09-14T08:48:55Z</dcterms:modified>
</cp:coreProperties>
</file>