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森林に期待する働き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3804522596440149"/>
          <c:y val="0.17152317558243363"/>
          <c:w val="0.52805498577383714"/>
          <c:h val="0.796266093027031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'5'!$B$8:$B$19</c:f>
              <c:strCache>
                <c:ptCount val="12"/>
                <c:pt idx="0">
                  <c:v>山崩れや洪水などの災害を防止する働き</c:v>
                </c:pt>
                <c:pt idx="1">
                  <c:v>二酸化炭素を吸収することにより、
地球温暖化防止に貢献する働き</c:v>
                </c:pt>
                <c:pt idx="2">
                  <c:v>水資源を蓄える働き</c:v>
                </c:pt>
                <c:pt idx="3">
                  <c:v>空気をきれいにしたり、騒音をやわらげる働き</c:v>
                </c:pt>
                <c:pt idx="4">
                  <c:v>住宅用建材や家具、紙などの原材料となる
木材を生産する働き</c:v>
                </c:pt>
                <c:pt idx="5">
                  <c:v>心身の癒しや安らぎの場を提供する働き</c:v>
                </c:pt>
                <c:pt idx="6">
                  <c:v>貴重な野生動植物の生息・生育の場としての働き</c:v>
                </c:pt>
                <c:pt idx="7">
                  <c:v>自然に親しみ、森林と人との関わりを学ぶなど
教育の場としての働き</c:v>
                </c:pt>
                <c:pt idx="8">
                  <c:v>きのこや山菜などの林産物を生産する働き</c:v>
                </c:pt>
                <c:pt idx="9">
                  <c:v>その他</c:v>
                </c:pt>
                <c:pt idx="10">
                  <c:v>特にない</c:v>
                </c:pt>
                <c:pt idx="11">
                  <c:v>わからない</c:v>
                </c:pt>
              </c:strCache>
            </c:strRef>
          </c:cat>
          <c:val>
            <c:numRef>
              <c:f>'5'!$C$8:$C$19</c:f>
              <c:numCache>
                <c:formatCode>0.0</c:formatCode>
                <c:ptCount val="12"/>
                <c:pt idx="0">
                  <c:v>48</c:v>
                </c:pt>
                <c:pt idx="1">
                  <c:v>42.3</c:v>
                </c:pt>
                <c:pt idx="2">
                  <c:v>36.9</c:v>
                </c:pt>
                <c:pt idx="3">
                  <c:v>33</c:v>
                </c:pt>
                <c:pt idx="4">
                  <c:v>22.1</c:v>
                </c:pt>
                <c:pt idx="5">
                  <c:v>21.9</c:v>
                </c:pt>
                <c:pt idx="6">
                  <c:v>20.100000000000001</c:v>
                </c:pt>
                <c:pt idx="7">
                  <c:v>14.7</c:v>
                </c:pt>
                <c:pt idx="8">
                  <c:v>11.3</c:v>
                </c:pt>
                <c:pt idx="9">
                  <c:v>0.1</c:v>
                </c:pt>
                <c:pt idx="10">
                  <c:v>5.3</c:v>
                </c:pt>
                <c:pt idx="11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25-4ED5-A97E-F84A3D45E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9567136"/>
        <c:axId val="2109338368"/>
      </c:barChart>
      <c:catAx>
        <c:axId val="210956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338368"/>
        <c:crosses val="autoZero"/>
        <c:auto val="1"/>
        <c:lblAlgn val="ctr"/>
        <c:lblOffset val="100"/>
        <c:noMultiLvlLbl val="0"/>
      </c:catAx>
      <c:valAx>
        <c:axId val="21093383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5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0.69499</cdr:x>
      <cdr:y>0.04832</cdr:y>
    </cdr:from>
    <cdr:to>
      <cdr:x>1</cdr:x>
      <cdr:y>0.14788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E7326C-0B86-9E94-686D-0BD95DE673D0}"/>
            </a:ext>
          </a:extLst>
        </cdr:cNvPr>
        <cdr:cNvSpPr txBox="1"/>
      </cdr:nvSpPr>
      <cdr:spPr>
        <a:xfrm xmlns:a="http://schemas.openxmlformats.org/drawingml/2006/main">
          <a:off x="4127500" y="209550"/>
          <a:ext cx="17780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0.44662</cdr:x>
      <cdr:y>0.10102</cdr:y>
    </cdr:from>
    <cdr:to>
      <cdr:x>1</cdr:x>
      <cdr:y>0.1713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F0DB8B2-E6FE-ACBE-86C0-F8220D8AB9F7}"/>
            </a:ext>
          </a:extLst>
        </cdr:cNvPr>
        <cdr:cNvSpPr txBox="1"/>
      </cdr:nvSpPr>
      <cdr:spPr>
        <a:xfrm xmlns:a="http://schemas.openxmlformats.org/drawingml/2006/main">
          <a:off x="3251200" y="438150"/>
          <a:ext cx="322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0.7479</cdr:x>
      <cdr:y>0.04362</cdr:y>
    </cdr:from>
    <cdr:to>
      <cdr:x>1</cdr:x>
      <cdr:y>0.11097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FD684FC-7EE7-B1C5-DC2C-151E8EF2F2BE}"/>
            </a:ext>
          </a:extLst>
        </cdr:cNvPr>
        <cdr:cNvSpPr txBox="1"/>
      </cdr:nvSpPr>
      <cdr:spPr>
        <a:xfrm xmlns:a="http://schemas.openxmlformats.org/drawingml/2006/main">
          <a:off x="4521201" y="230453"/>
          <a:ext cx="1523999" cy="355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（３つまでの複数回答）</a:t>
          </a:r>
        </a:p>
      </cdr:txBody>
    </cdr:sp>
  </cdr:relSizeAnchor>
  <cdr:relSizeAnchor xmlns:cdr="http://schemas.openxmlformats.org/drawingml/2006/chartDrawing">
    <cdr:from>
      <cdr:x>0.63181</cdr:x>
      <cdr:y>0.89751</cdr:y>
    </cdr:from>
    <cdr:to>
      <cdr:x>0.939</cdr:x>
      <cdr:y>0.9795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E48963A-4B69-A2CC-6523-337E58751EB5}"/>
            </a:ext>
          </a:extLst>
        </cdr:cNvPr>
        <cdr:cNvSpPr txBox="1"/>
      </cdr:nvSpPr>
      <cdr:spPr>
        <a:xfrm xmlns:a="http://schemas.openxmlformats.org/drawingml/2006/main">
          <a:off x="3683000" y="3892550"/>
          <a:ext cx="17907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 (n=1,546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M.T.=256.9%)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0.92375</cdr:x>
      <cdr:y>0.08235</cdr:y>
    </cdr:from>
    <cdr:to>
      <cdr:x>1</cdr:x>
      <cdr:y>0.16434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BD99B8-2A46-7538-C951-6C118FE372E0}"/>
            </a:ext>
          </a:extLst>
        </cdr:cNvPr>
        <cdr:cNvSpPr txBox="1"/>
      </cdr:nvSpPr>
      <cdr:spPr>
        <a:xfrm xmlns:a="http://schemas.openxmlformats.org/drawingml/2006/main">
          <a:off x="5584254" y="507250"/>
          <a:ext cx="460946" cy="505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2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2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52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3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57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77354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00054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05638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535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909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9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7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05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63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75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4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74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5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E9F68-8859-4B8B-B034-817EAC7D474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5CDC-0079-4B29-976F-28D27E887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47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9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C0946BE-C90F-6345-A253-EB505D7886F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3349" y="990600"/>
          <a:ext cx="8772525" cy="553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84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2022-09-14T08:48:57Z</dcterms:created>
  <dcterms:modified xsi:type="dcterms:W3CDTF">2022-09-14T08:48:57Z</dcterms:modified>
</cp:coreProperties>
</file>