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農山村での就労の意向 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38972586759988337"/>
          <c:y val="0.24368805165177143"/>
          <c:w val="0.57637435026504036"/>
          <c:h val="0.7241011329280042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'2'!$B$8:$B$15</c:f>
              <c:strCache>
                <c:ptCount val="8"/>
                <c:pt idx="0">
                  <c:v>農業 ※</c:v>
                </c:pt>
                <c:pt idx="1">
                  <c:v>第３次産業（※以外（小売業、
飲食サービス業、医療業など））</c:v>
                </c:pt>
                <c:pt idx="2">
                  <c:v>林業 ※</c:v>
                </c:pt>
                <c:pt idx="3">
                  <c:v>漁業 ※</c:v>
                </c:pt>
                <c:pt idx="4">
                  <c:v>第２次産業（鉱業、建設業、
製造業（木材製造業は除く）） ※</c:v>
                </c:pt>
                <c:pt idx="5">
                  <c:v>製材業や合板製造業などの木材製造業 ※</c:v>
                </c:pt>
                <c:pt idx="6">
                  <c:v>就いてみたい職業はない</c:v>
                </c:pt>
                <c:pt idx="7">
                  <c:v>わからない</c:v>
                </c:pt>
              </c:strCache>
            </c:strRef>
          </c:cat>
          <c:val>
            <c:numRef>
              <c:f>'2'!$C$8:$C$15</c:f>
              <c:numCache>
                <c:formatCode>General</c:formatCode>
                <c:ptCount val="8"/>
                <c:pt idx="0">
                  <c:v>56.4</c:v>
                </c:pt>
                <c:pt idx="1">
                  <c:v>22.1</c:v>
                </c:pt>
                <c:pt idx="2">
                  <c:v>9.6999999999999993</c:v>
                </c:pt>
                <c:pt idx="3">
                  <c:v>9.3000000000000007</c:v>
                </c:pt>
                <c:pt idx="4">
                  <c:v>5.3</c:v>
                </c:pt>
                <c:pt idx="5">
                  <c:v>4.7</c:v>
                </c:pt>
                <c:pt idx="6">
                  <c:v>15.6</c:v>
                </c:pt>
                <c:pt idx="7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95-47B7-A5ED-55919F5ACD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109567136"/>
        <c:axId val="2109338368"/>
      </c:barChart>
      <c:catAx>
        <c:axId val="21095671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09338368"/>
        <c:crosses val="autoZero"/>
        <c:auto val="1"/>
        <c:lblAlgn val="ctr"/>
        <c:lblOffset val="100"/>
        <c:noMultiLvlLbl val="0"/>
      </c:catAx>
      <c:valAx>
        <c:axId val="2109338368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accent1">
                <a:shade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09567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0.69499</cdr:x>
      <cdr:y>0.04832</cdr:y>
    </cdr:from>
    <cdr:to>
      <cdr:x>1</cdr:x>
      <cdr:y>0.14788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DE7326C-0B86-9E94-686D-0BD95DE673D0}"/>
            </a:ext>
          </a:extLst>
        </cdr:cNvPr>
        <cdr:cNvSpPr txBox="1"/>
      </cdr:nvSpPr>
      <cdr:spPr>
        <a:xfrm xmlns:a="http://schemas.openxmlformats.org/drawingml/2006/main">
          <a:off x="4127500" y="209550"/>
          <a:ext cx="1778000" cy="431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0.44662</cdr:x>
      <cdr:y>0.10102</cdr:y>
    </cdr:from>
    <cdr:to>
      <cdr:x>1</cdr:x>
      <cdr:y>0.1713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EF0DB8B2-E6FE-ACBE-86C0-F8220D8AB9F7}"/>
            </a:ext>
          </a:extLst>
        </cdr:cNvPr>
        <cdr:cNvSpPr txBox="1"/>
      </cdr:nvSpPr>
      <cdr:spPr>
        <a:xfrm xmlns:a="http://schemas.openxmlformats.org/drawingml/2006/main">
          <a:off x="3251200" y="438150"/>
          <a:ext cx="322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0.1024</cdr:x>
      <cdr:y>0.09517</cdr:y>
    </cdr:from>
    <cdr:to>
      <cdr:x>1</cdr:x>
      <cdr:y>0.16252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5FD684FC-7EE7-B1C5-DC2C-151E8EF2F2BE}"/>
            </a:ext>
          </a:extLst>
        </cdr:cNvPr>
        <cdr:cNvSpPr txBox="1"/>
      </cdr:nvSpPr>
      <cdr:spPr>
        <a:xfrm xmlns:a="http://schemas.openxmlformats.org/drawingml/2006/main">
          <a:off x="596900" y="412750"/>
          <a:ext cx="5232400" cy="29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（農村村に「定住してみたい」、「どちらかといえば定住してみたい」と答えた者に、複数回答）</a:t>
          </a:r>
        </a:p>
      </cdr:txBody>
    </cdr:sp>
  </cdr:relSizeAnchor>
  <cdr:relSizeAnchor xmlns:cdr="http://schemas.openxmlformats.org/drawingml/2006/chartDrawing">
    <cdr:from>
      <cdr:x>0.63181</cdr:x>
      <cdr:y>0.89751</cdr:y>
    </cdr:from>
    <cdr:to>
      <cdr:x>0.939</cdr:x>
      <cdr:y>0.9795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E48963A-4B69-A2CC-6523-337E58751EB5}"/>
            </a:ext>
          </a:extLst>
        </cdr:cNvPr>
        <cdr:cNvSpPr txBox="1"/>
      </cdr:nvSpPr>
      <cdr:spPr>
        <a:xfrm xmlns:a="http://schemas.openxmlformats.org/drawingml/2006/main">
          <a:off x="3683000" y="3892550"/>
          <a:ext cx="1790700" cy="355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 (n=321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M.T.=124.3%)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0.92375</cdr:x>
      <cdr:y>0.14627</cdr:y>
    </cdr:from>
    <cdr:to>
      <cdr:x>1</cdr:x>
      <cdr:y>0.22826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1BD99B8-2A46-7538-C951-6C118FE372E0}"/>
            </a:ext>
          </a:extLst>
        </cdr:cNvPr>
        <cdr:cNvSpPr txBox="1"/>
      </cdr:nvSpPr>
      <cdr:spPr>
        <a:xfrm xmlns:a="http://schemas.openxmlformats.org/drawingml/2006/main">
          <a:off x="5384800" y="660400"/>
          <a:ext cx="444500" cy="3701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6873-76A7-46F8-80E9-36C009CED6A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5CC5-8629-49FE-A66A-CA4F28731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4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6873-76A7-46F8-80E9-36C009CED6A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5CC5-8629-49FE-A66A-CA4F28731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69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6873-76A7-46F8-80E9-36C009CED6A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5CC5-8629-49FE-A66A-CA4F28731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471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133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2075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49143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14186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80599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4123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9655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6873-76A7-46F8-80E9-36C009CED6A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5CC5-8629-49FE-A66A-CA4F28731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86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6873-76A7-46F8-80E9-36C009CED6A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5CC5-8629-49FE-A66A-CA4F28731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54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6873-76A7-46F8-80E9-36C009CED6A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5CC5-8629-49FE-A66A-CA4F28731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35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6873-76A7-46F8-80E9-36C009CED6A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5CC5-8629-49FE-A66A-CA4F28731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68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6873-76A7-46F8-80E9-36C009CED6A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5CC5-8629-49FE-A66A-CA4F28731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49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6873-76A7-46F8-80E9-36C009CED6A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5CC5-8629-49FE-A66A-CA4F28731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74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6873-76A7-46F8-80E9-36C009CED6A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5CC5-8629-49FE-A66A-CA4F28731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57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6873-76A7-46F8-80E9-36C009CED6A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5CC5-8629-49FE-A66A-CA4F28731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44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16873-76A7-46F8-80E9-36C009CED6A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B5CC5-8629-49FE-A66A-CA4F28731F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2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1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02AB7260-64BF-39AC-D338-6A31894B998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33350" y="981075"/>
          <a:ext cx="8743950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313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2022-09-14T08:48:51Z</dcterms:created>
  <dcterms:modified xsi:type="dcterms:W3CDTF">2022-09-14T08:48:51Z</dcterms:modified>
</cp:coreProperties>
</file>