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400" b="0" i="0" u="none" strike="noStrike" baseline="0" dirty="0">
                <a:effectLst/>
              </a:rPr>
              <a:t>男女共同参画に関する用語の周知度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'12'!$C$8</c:f>
              <c:strCache>
                <c:ptCount val="1"/>
                <c:pt idx="0">
                  <c:v>2019年9月調査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'12'!$B$9:$B$18</c:f>
              <c:strCache>
                <c:ptCount val="10"/>
                <c:pt idx="0">
                  <c:v>配偶者などからの暴力（ＤＶ）</c:v>
                </c:pt>
                <c:pt idx="1">
                  <c:v>男女雇用機会均等法</c:v>
                </c:pt>
                <c:pt idx="2">
                  <c:v>男女共同参画社会</c:v>
                </c:pt>
                <c:pt idx="3">
                  <c:v>ジェンダー（社会的・文化的に形成された性別）</c:v>
                </c:pt>
                <c:pt idx="4">
                  <c:v>仕事と生活の調和（ワーク・ライフ・バランス）</c:v>
                </c:pt>
                <c:pt idx="5">
                  <c:v>女性活躍推進法</c:v>
                </c:pt>
                <c:pt idx="6">
                  <c:v>女子差別撤廃条約</c:v>
                </c:pt>
                <c:pt idx="7">
                  <c:v>ポジティブ・アクション（積極的改善措置）</c:v>
                </c:pt>
                <c:pt idx="8">
                  <c:v>見たり聞いたりしたものはない</c:v>
                </c:pt>
                <c:pt idx="9">
                  <c:v>わからない</c:v>
                </c:pt>
              </c:strCache>
            </c:strRef>
          </c:cat>
          <c:val>
            <c:numRef>
              <c:f>'12'!$C$9:$C$18</c:f>
              <c:numCache>
                <c:formatCode>General</c:formatCode>
                <c:ptCount val="10"/>
                <c:pt idx="0">
                  <c:v>81.5</c:v>
                </c:pt>
                <c:pt idx="1">
                  <c:v>79.3</c:v>
                </c:pt>
                <c:pt idx="2">
                  <c:v>64.3</c:v>
                </c:pt>
                <c:pt idx="3">
                  <c:v>55.8</c:v>
                </c:pt>
                <c:pt idx="4">
                  <c:v>43.1</c:v>
                </c:pt>
                <c:pt idx="5">
                  <c:v>38.6</c:v>
                </c:pt>
                <c:pt idx="6">
                  <c:v>34.700000000000003</c:v>
                </c:pt>
                <c:pt idx="7">
                  <c:v>18.3</c:v>
                </c:pt>
                <c:pt idx="8">
                  <c:v>4.4000000000000004</c:v>
                </c:pt>
                <c:pt idx="9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DF-4872-9F2A-78A78A726865}"/>
            </c:ext>
          </c:extLst>
        </c:ser>
        <c:ser>
          <c:idx val="1"/>
          <c:order val="1"/>
          <c:tx>
            <c:strRef>
              <c:f>'12'!$D$8</c:f>
              <c:strCache>
                <c:ptCount val="1"/>
                <c:pt idx="0">
                  <c:v>2016年9月調査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'12'!$B$9:$B$18</c:f>
              <c:strCache>
                <c:ptCount val="10"/>
                <c:pt idx="0">
                  <c:v>配偶者などからの暴力（ＤＶ）</c:v>
                </c:pt>
                <c:pt idx="1">
                  <c:v>男女雇用機会均等法</c:v>
                </c:pt>
                <c:pt idx="2">
                  <c:v>男女共同参画社会</c:v>
                </c:pt>
                <c:pt idx="3">
                  <c:v>ジェンダー（社会的・文化的に形成された性別）</c:v>
                </c:pt>
                <c:pt idx="4">
                  <c:v>仕事と生活の調和（ワーク・ライフ・バランス）</c:v>
                </c:pt>
                <c:pt idx="5">
                  <c:v>女性活躍推進法</c:v>
                </c:pt>
                <c:pt idx="6">
                  <c:v>女子差別撤廃条約</c:v>
                </c:pt>
                <c:pt idx="7">
                  <c:v>ポジティブ・アクション（積極的改善措置）</c:v>
                </c:pt>
                <c:pt idx="8">
                  <c:v>見たり聞いたりしたものはない</c:v>
                </c:pt>
                <c:pt idx="9">
                  <c:v>わからない</c:v>
                </c:pt>
              </c:strCache>
            </c:strRef>
          </c:cat>
          <c:val>
            <c:numRef>
              <c:f>'12'!$D$9:$D$18</c:f>
              <c:numCache>
                <c:formatCode>General</c:formatCode>
                <c:ptCount val="10"/>
                <c:pt idx="0">
                  <c:v>82.1</c:v>
                </c:pt>
                <c:pt idx="1">
                  <c:v>80.099999999999994</c:v>
                </c:pt>
                <c:pt idx="2">
                  <c:v>66.599999999999994</c:v>
                </c:pt>
                <c:pt idx="3">
                  <c:v>40.299999999999997</c:v>
                </c:pt>
                <c:pt idx="4">
                  <c:v>42.2</c:v>
                </c:pt>
                <c:pt idx="5">
                  <c:v>39.299999999999997</c:v>
                </c:pt>
                <c:pt idx="6">
                  <c:v>36.1</c:v>
                </c:pt>
                <c:pt idx="7">
                  <c:v>18</c:v>
                </c:pt>
                <c:pt idx="8">
                  <c:v>4.2</c:v>
                </c:pt>
                <c:pt idx="9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DF-4872-9F2A-78A78A7268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17582896"/>
        <c:axId val="717584176"/>
      </c:barChart>
      <c:catAx>
        <c:axId val="7175828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584176"/>
        <c:crosses val="autoZero"/>
        <c:auto val="1"/>
        <c:lblAlgn val="ctr"/>
        <c:lblOffset val="100"/>
        <c:noMultiLvlLbl val="0"/>
      </c:catAx>
      <c:valAx>
        <c:axId val="71758417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582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0.96569</cdr:x>
      <cdr:y>0.01878</cdr:y>
    </cdr:from>
    <cdr:to>
      <cdr:x>1</cdr:x>
      <cdr:y>0.05155</cdr:y>
    </cdr:to>
    <cdr:sp macro="" textlink="">
      <cdr:nvSpPr>
        <cdr:cNvPr id="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41666BD8-F945-01E7-15E7-D221E6C085C9}"/>
            </a:ext>
          </a:extLst>
        </cdr:cNvPr>
        <cdr:cNvSpPr txBox="1"/>
      </cdr:nvSpPr>
      <cdr:spPr>
        <a:xfrm xmlns:a="http://schemas.openxmlformats.org/drawingml/2006/main">
          <a:off x="10442613" y="151653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  <cdr:relSizeAnchor xmlns:cdr="http://schemas.openxmlformats.org/drawingml/2006/chartDrawing">
    <cdr:from>
      <cdr:x>0.68867</cdr:x>
      <cdr:y>0.66721</cdr:y>
    </cdr:from>
    <cdr:to>
      <cdr:x>0.93773</cdr:x>
      <cdr:y>0.75041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9B3DC24A-10F7-3082-14CB-406C2513C85D}"/>
            </a:ext>
          </a:extLst>
        </cdr:cNvPr>
        <cdr:cNvSpPr txBox="1"/>
      </cdr:nvSpPr>
      <cdr:spPr>
        <a:xfrm xmlns:a="http://schemas.openxmlformats.org/drawingml/2006/main">
          <a:off x="7524749" y="5565268"/>
          <a:ext cx="2721429" cy="6939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0.68867</cdr:x>
      <cdr:y>0.77814</cdr:y>
    </cdr:from>
    <cdr:to>
      <cdr:x>0.93773</cdr:x>
      <cdr:y>0.86134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D106799D-BF14-0C54-A649-CD20B619C904}"/>
            </a:ext>
          </a:extLst>
        </cdr:cNvPr>
        <cdr:cNvSpPr txBox="1"/>
      </cdr:nvSpPr>
      <cdr:spPr>
        <a:xfrm xmlns:a="http://schemas.openxmlformats.org/drawingml/2006/main">
          <a:off x="7524750" y="6490554"/>
          <a:ext cx="2721429" cy="6939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ja-JP" sz="1100"/>
            <a:t>2019</a:t>
          </a:r>
          <a:r>
            <a:rPr lang="ja-JP" altLang="en-US" sz="1100"/>
            <a:t>年度</a:t>
          </a:r>
          <a:r>
            <a:rPr lang="en-US" altLang="ja-JP" sz="1100"/>
            <a:t>9</a:t>
          </a:r>
          <a:r>
            <a:rPr lang="ja-JP" altLang="en-US" sz="1100"/>
            <a:t>月調査　</a:t>
          </a:r>
          <a:r>
            <a:rPr lang="en-US" altLang="ja-JP" sz="1100"/>
            <a:t>(n=2,645</a:t>
          </a:r>
          <a:r>
            <a:rPr lang="ja-JP" altLang="en-US" sz="1100"/>
            <a:t>人、</a:t>
          </a:r>
          <a:r>
            <a:rPr lang="en-US" altLang="ja-JP" sz="1100"/>
            <a:t>M.T.=420.8%)</a:t>
          </a:r>
        </a:p>
        <a:p xmlns:a="http://schemas.openxmlformats.org/drawingml/2006/main">
          <a:r>
            <a:rPr lang="en-US" altLang="ja-JP" sz="1100"/>
            <a:t>2016</a:t>
          </a:r>
          <a:r>
            <a:rPr lang="ja-JP" altLang="en-US" sz="1100"/>
            <a:t>年度</a:t>
          </a:r>
          <a:r>
            <a:rPr lang="en-US" altLang="ja-JP" sz="1100"/>
            <a:t>9</a:t>
          </a:r>
          <a:r>
            <a:rPr lang="ja-JP" altLang="en-US" sz="1100"/>
            <a:t>月調査　</a:t>
          </a:r>
          <a:r>
            <a:rPr lang="en-US" altLang="ja-JP" sz="1100"/>
            <a:t>(n=3,059</a:t>
          </a:r>
          <a:r>
            <a:rPr lang="ja-JP" altLang="en-US" sz="1100"/>
            <a:t>人、</a:t>
          </a:r>
          <a:r>
            <a:rPr lang="en-US" altLang="ja-JP" sz="1100"/>
            <a:t>M.T.=410.1%)</a:t>
          </a:r>
          <a:endParaRPr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E7E4-C1CB-487F-BF45-AAA9BEE0FF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891-8AD5-4D62-887F-F7B871697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63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E7E4-C1CB-487F-BF45-AAA9BEE0FF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891-8AD5-4D62-887F-F7B871697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318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E7E4-C1CB-487F-BF45-AAA9BEE0FF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891-8AD5-4D62-887F-F7B871697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742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24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1992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1373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64738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58856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7333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4466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E7E4-C1CB-487F-BF45-AAA9BEE0FF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891-8AD5-4D62-887F-F7B871697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9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E7E4-C1CB-487F-BF45-AAA9BEE0FF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891-8AD5-4D62-887F-F7B871697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45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E7E4-C1CB-487F-BF45-AAA9BEE0FF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891-8AD5-4D62-887F-F7B871697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98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E7E4-C1CB-487F-BF45-AAA9BEE0FF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891-8AD5-4D62-887F-F7B871697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8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E7E4-C1CB-487F-BF45-AAA9BEE0FF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891-8AD5-4D62-887F-F7B871697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496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E7E4-C1CB-487F-BF45-AAA9BEE0FF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891-8AD5-4D62-887F-F7B871697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87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E7E4-C1CB-487F-BF45-AAA9BEE0FF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891-8AD5-4D62-887F-F7B871697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98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E7E4-C1CB-487F-BF45-AAA9BEE0FF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891-8AD5-4D62-887F-F7B871697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35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4E7E4-C1CB-487F-BF45-AAA9BEE0FF7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2B891-8AD5-4D62-887F-F7B8716978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094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8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F6F47F9-1D1E-4E56-94F2-09F2A52AA8A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6742" y="1045029"/>
          <a:ext cx="8636001" cy="5471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544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2022-09-14T08:50:05Z</dcterms:created>
  <dcterms:modified xsi:type="dcterms:W3CDTF">2022-09-14T08:50:05Z</dcterms:modified>
</cp:coreProperties>
</file>