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800" dirty="0">
                <a:effectLst/>
              </a:rPr>
              <a:t>参考：女性が職業をもつことに対する意識（時系列）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'11'!$D$8</c:f>
              <c:strCache>
                <c:ptCount val="1"/>
                <c:pt idx="0">
                  <c:v>結婚するまでは職業をもつ方がよい</c:v>
                </c:pt>
              </c:strCache>
            </c:strRef>
          </c:tx>
          <c:spPr>
            <a:ln w="28575" cap="rnd">
              <a:solidFill>
                <a:srgbClr val="6D89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6D89FF"/>
              </a:solidFill>
              <a:ln w="9525">
                <a:solidFill>
                  <a:srgbClr val="6D89FF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0592641632986848E-3"/>
                  <c:y val="-2.6005688744412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50-4662-9EBB-77AC3EFD009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50-4662-9EBB-77AC3EFD009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50-4662-9EBB-77AC3EFD009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50-4662-9EBB-77AC3EFD009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E50-4662-9EBB-77AC3EFD009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E50-4662-9EBB-77AC3EFD009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E50-4662-9EBB-77AC3EFD009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50-4662-9EBB-77AC3EFD009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E50-4662-9EBB-77AC3EFD009A}"/>
                </c:ext>
              </c:extLst>
            </c:dLbl>
            <c:dLbl>
              <c:idx val="9"/>
              <c:delete val="1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E50-4662-9EBB-77AC3EFD009A}"/>
                </c:ext>
              </c:extLst>
            </c:dLbl>
            <c:dLbl>
              <c:idx val="10"/>
              <c:layout>
                <c:manualLayout>
                  <c:x val="0"/>
                  <c:y val="-1.1377488825680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E50-4662-9EBB-77AC3EFD00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1992年11月調査</c:v>
                </c:pt>
                <c:pt idx="1">
                  <c:v>1995年7月調査</c:v>
                </c:pt>
                <c:pt idx="2">
                  <c:v>2000年2月調査</c:v>
                </c:pt>
                <c:pt idx="3">
                  <c:v>2002年7月調査</c:v>
                </c:pt>
                <c:pt idx="4">
                  <c:v>2004年11月調査</c:v>
                </c:pt>
                <c:pt idx="5">
                  <c:v>2007年8月調査</c:v>
                </c:pt>
                <c:pt idx="6">
                  <c:v>2009年10月調査</c:v>
                </c:pt>
                <c:pt idx="7">
                  <c:v>2012年10月調査</c:v>
                </c:pt>
                <c:pt idx="8">
                  <c:v>2014年8月調査</c:v>
                </c:pt>
                <c:pt idx="9">
                  <c:v>2016年9月調査</c:v>
                </c:pt>
                <c:pt idx="10">
                  <c:v>2019年9月調査</c:v>
                </c:pt>
              </c:strCache>
            </c:strRef>
          </c:cat>
          <c:val>
            <c:numRef>
              <c:f>'11'!$D$9:$D$19</c:f>
              <c:numCache>
                <c:formatCode>General</c:formatCode>
                <c:ptCount val="11"/>
                <c:pt idx="0">
                  <c:v>12.5</c:v>
                </c:pt>
                <c:pt idx="1">
                  <c:v>9</c:v>
                </c:pt>
                <c:pt idx="2">
                  <c:v>7.8</c:v>
                </c:pt>
                <c:pt idx="3">
                  <c:v>6.2</c:v>
                </c:pt>
                <c:pt idx="4">
                  <c:v>6.7</c:v>
                </c:pt>
                <c:pt idx="5">
                  <c:v>5.5</c:v>
                </c:pt>
                <c:pt idx="6">
                  <c:v>5.5</c:v>
                </c:pt>
                <c:pt idx="7">
                  <c:v>5.6</c:v>
                </c:pt>
                <c:pt idx="8">
                  <c:v>5.8</c:v>
                </c:pt>
                <c:pt idx="9">
                  <c:v>4.7</c:v>
                </c:pt>
                <c:pt idx="10">
                  <c:v>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E50-4662-9EBB-77AC3EFD009A}"/>
            </c:ext>
          </c:extLst>
        </c:ser>
        <c:ser>
          <c:idx val="2"/>
          <c:order val="1"/>
          <c:tx>
            <c:strRef>
              <c:f>'11'!$E$8</c:f>
              <c:strCache>
                <c:ptCount val="1"/>
                <c:pt idx="0">
                  <c:v>子どもができるまでは、職業をもつ方がよい</c:v>
                </c:pt>
              </c:strCache>
            </c:strRef>
          </c:tx>
          <c:spPr>
            <a:ln w="28575" cap="rnd">
              <a:solidFill>
                <a:srgbClr val="0071B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1BC"/>
              </a:solidFill>
              <a:ln w="9525">
                <a:solidFill>
                  <a:srgbClr val="0071BC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0592641632986848E-3"/>
                  <c:y val="2.4380333197886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E50-4662-9EBB-77AC3EFD009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E50-4662-9EBB-77AC3EFD009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E50-4662-9EBB-77AC3EFD009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E50-4662-9EBB-77AC3EFD009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E50-4662-9EBB-77AC3EFD009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E50-4662-9EBB-77AC3EFD009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E50-4662-9EBB-77AC3EFD009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E50-4662-9EBB-77AC3EFD009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E50-4662-9EBB-77AC3EFD009A}"/>
                </c:ext>
              </c:extLst>
            </c:dLbl>
            <c:dLbl>
              <c:idx val="9"/>
              <c:delete val="1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E50-4662-9EBB-77AC3EFD009A}"/>
                </c:ext>
              </c:extLst>
            </c:dLbl>
            <c:dLbl>
              <c:idx val="10"/>
              <c:layout>
                <c:manualLayout>
                  <c:x val="-4.1185283265973505E-3"/>
                  <c:y val="-2.4380333197887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E50-4662-9EBB-77AC3EFD00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1992年11月調査</c:v>
                </c:pt>
                <c:pt idx="1">
                  <c:v>1995年7月調査</c:v>
                </c:pt>
                <c:pt idx="2">
                  <c:v>2000年2月調査</c:v>
                </c:pt>
                <c:pt idx="3">
                  <c:v>2002年7月調査</c:v>
                </c:pt>
                <c:pt idx="4">
                  <c:v>2004年11月調査</c:v>
                </c:pt>
                <c:pt idx="5">
                  <c:v>2007年8月調査</c:v>
                </c:pt>
                <c:pt idx="6">
                  <c:v>2009年10月調査</c:v>
                </c:pt>
                <c:pt idx="7">
                  <c:v>2012年10月調査</c:v>
                </c:pt>
                <c:pt idx="8">
                  <c:v>2014年8月調査</c:v>
                </c:pt>
                <c:pt idx="9">
                  <c:v>2016年9月調査</c:v>
                </c:pt>
                <c:pt idx="10">
                  <c:v>2019年9月調査</c:v>
                </c:pt>
              </c:strCache>
            </c:strRef>
          </c:cat>
          <c:val>
            <c:numRef>
              <c:f>'11'!$E$9:$E$19</c:f>
              <c:numCache>
                <c:formatCode>General</c:formatCode>
                <c:ptCount val="11"/>
                <c:pt idx="0">
                  <c:v>12.9</c:v>
                </c:pt>
                <c:pt idx="1">
                  <c:v>11.7</c:v>
                </c:pt>
                <c:pt idx="2">
                  <c:v>10.4</c:v>
                </c:pt>
                <c:pt idx="3">
                  <c:v>9.9</c:v>
                </c:pt>
                <c:pt idx="4">
                  <c:v>10.199999999999999</c:v>
                </c:pt>
                <c:pt idx="5">
                  <c:v>10.7</c:v>
                </c:pt>
                <c:pt idx="6">
                  <c:v>10.7</c:v>
                </c:pt>
                <c:pt idx="7">
                  <c:v>10</c:v>
                </c:pt>
                <c:pt idx="8">
                  <c:v>11.7</c:v>
                </c:pt>
                <c:pt idx="9">
                  <c:v>8.4</c:v>
                </c:pt>
                <c:pt idx="10">
                  <c:v>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DE50-4662-9EBB-77AC3EFD009A}"/>
            </c:ext>
          </c:extLst>
        </c:ser>
        <c:ser>
          <c:idx val="3"/>
          <c:order val="2"/>
          <c:tx>
            <c:strRef>
              <c:f>'11'!$F$8</c:f>
              <c:strCache>
                <c:ptCount val="1"/>
                <c:pt idx="0">
                  <c:v>子どもができても、ずっと職業を続ける方がよい</c:v>
                </c:pt>
              </c:strCache>
            </c:strRef>
          </c:tx>
          <c:spPr>
            <a:ln w="28575" cap="rnd">
              <a:solidFill>
                <a:srgbClr val="2A315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2A3151"/>
              </a:solidFill>
              <a:ln w="9525">
                <a:solidFill>
                  <a:srgbClr val="2A315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2074245715453731E-3"/>
                  <c:y val="-3.0881755383990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E50-4662-9EBB-77AC3EFD009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E50-4662-9EBB-77AC3EFD009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E50-4662-9EBB-77AC3EFD009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E50-4662-9EBB-77AC3EFD009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DE50-4662-9EBB-77AC3EFD009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E50-4662-9EBB-77AC3EFD009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E50-4662-9EBB-77AC3EFD009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E50-4662-9EBB-77AC3EFD009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E50-4662-9EBB-77AC3EFD009A}"/>
                </c:ext>
              </c:extLst>
            </c:dLbl>
            <c:dLbl>
              <c:idx val="9"/>
              <c:delete val="1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E50-4662-9EBB-77AC3EFD00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1992年11月調査</c:v>
                </c:pt>
                <c:pt idx="1">
                  <c:v>1995年7月調査</c:v>
                </c:pt>
                <c:pt idx="2">
                  <c:v>2000年2月調査</c:v>
                </c:pt>
                <c:pt idx="3">
                  <c:v>2002年7月調査</c:v>
                </c:pt>
                <c:pt idx="4">
                  <c:v>2004年11月調査</c:v>
                </c:pt>
                <c:pt idx="5">
                  <c:v>2007年8月調査</c:v>
                </c:pt>
                <c:pt idx="6">
                  <c:v>2009年10月調査</c:v>
                </c:pt>
                <c:pt idx="7">
                  <c:v>2012年10月調査</c:v>
                </c:pt>
                <c:pt idx="8">
                  <c:v>2014年8月調査</c:v>
                </c:pt>
                <c:pt idx="9">
                  <c:v>2016年9月調査</c:v>
                </c:pt>
                <c:pt idx="10">
                  <c:v>2019年9月調査</c:v>
                </c:pt>
              </c:strCache>
            </c:strRef>
          </c:cat>
          <c:val>
            <c:numRef>
              <c:f>'11'!$F$9:$F$19</c:f>
              <c:numCache>
                <c:formatCode>General</c:formatCode>
                <c:ptCount val="11"/>
                <c:pt idx="0">
                  <c:v>23.4</c:v>
                </c:pt>
                <c:pt idx="1">
                  <c:v>30.2</c:v>
                </c:pt>
                <c:pt idx="2">
                  <c:v>33.1</c:v>
                </c:pt>
                <c:pt idx="3">
                  <c:v>37.6</c:v>
                </c:pt>
                <c:pt idx="4">
                  <c:v>40.4</c:v>
                </c:pt>
                <c:pt idx="5">
                  <c:v>43.4</c:v>
                </c:pt>
                <c:pt idx="6">
                  <c:v>45.9</c:v>
                </c:pt>
                <c:pt idx="7">
                  <c:v>47.5</c:v>
                </c:pt>
                <c:pt idx="8">
                  <c:v>44.8</c:v>
                </c:pt>
                <c:pt idx="9">
                  <c:v>54.2</c:v>
                </c:pt>
                <c:pt idx="10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DE50-4662-9EBB-77AC3EFD009A}"/>
            </c:ext>
          </c:extLst>
        </c:ser>
        <c:ser>
          <c:idx val="0"/>
          <c:order val="3"/>
          <c:tx>
            <c:strRef>
              <c:f>'11'!$C$8</c:f>
              <c:strCache>
                <c:ptCount val="1"/>
                <c:pt idx="0">
                  <c:v>女性は職業をもたない方がよい</c:v>
                </c:pt>
              </c:strCache>
            </c:strRef>
          </c:tx>
          <c:spPr>
            <a:ln w="28575" cap="rnd">
              <a:solidFill>
                <a:srgbClr val="71B2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1B2FF"/>
              </a:solidFill>
              <a:ln w="9525">
                <a:solidFill>
                  <a:srgbClr val="71B2FF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E50-4662-9EBB-77AC3EFD009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DE50-4662-9EBB-77AC3EFD009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E50-4662-9EBB-77AC3EFD009A}"/>
                </c:ext>
              </c:extLst>
            </c:dLbl>
            <c:dLbl>
              <c:idx val="3"/>
              <c:layout>
                <c:manualLayout>
                  <c:x val="-3.7752740204265976E-17"/>
                  <c:y val="1.950426655830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DE50-4662-9EBB-77AC3EFD009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DE50-4662-9EBB-77AC3EFD009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DE50-4662-9EBB-77AC3EFD009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DE50-4662-9EBB-77AC3EFD009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DE50-4662-9EBB-77AC3EFD009A}"/>
                </c:ext>
              </c:extLst>
            </c:dLbl>
            <c:dLbl>
              <c:idx val="8"/>
              <c:layout>
                <c:manualLayout>
                  <c:x val="2.0592641632986752E-3"/>
                  <c:y val="1.7878911011783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DE50-4662-9EBB-77AC3EFD009A}"/>
                </c:ext>
              </c:extLst>
            </c:dLbl>
            <c:dLbl>
              <c:idx val="9"/>
              <c:delete val="1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DE50-4662-9EBB-77AC3EFD009A}"/>
                </c:ext>
              </c:extLst>
            </c:dLbl>
            <c:dLbl>
              <c:idx val="10"/>
              <c:layout>
                <c:manualLayout>
                  <c:x val="0"/>
                  <c:y val="1.6253555465258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DE50-4662-9EBB-77AC3EFD00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1992年11月調査</c:v>
                </c:pt>
                <c:pt idx="1">
                  <c:v>1995年7月調査</c:v>
                </c:pt>
                <c:pt idx="2">
                  <c:v>2000年2月調査</c:v>
                </c:pt>
                <c:pt idx="3">
                  <c:v>2002年7月調査</c:v>
                </c:pt>
                <c:pt idx="4">
                  <c:v>2004年11月調査</c:v>
                </c:pt>
                <c:pt idx="5">
                  <c:v>2007年8月調査</c:v>
                </c:pt>
                <c:pt idx="6">
                  <c:v>2009年10月調査</c:v>
                </c:pt>
                <c:pt idx="7">
                  <c:v>2012年10月調査</c:v>
                </c:pt>
                <c:pt idx="8">
                  <c:v>2014年8月調査</c:v>
                </c:pt>
                <c:pt idx="9">
                  <c:v>2016年9月調査</c:v>
                </c:pt>
                <c:pt idx="10">
                  <c:v>2019年9月調査</c:v>
                </c:pt>
              </c:strCache>
            </c:strRef>
          </c:cat>
          <c:val>
            <c:numRef>
              <c:f>'11'!$C$9:$C$19</c:f>
              <c:numCache>
                <c:formatCode>General</c:formatCode>
                <c:ptCount val="11"/>
                <c:pt idx="0">
                  <c:v>4.0999999999999996</c:v>
                </c:pt>
                <c:pt idx="1">
                  <c:v>4.3</c:v>
                </c:pt>
                <c:pt idx="2">
                  <c:v>4.0999999999999996</c:v>
                </c:pt>
                <c:pt idx="3">
                  <c:v>4.4000000000000004</c:v>
                </c:pt>
                <c:pt idx="4">
                  <c:v>2.7</c:v>
                </c:pt>
                <c:pt idx="5">
                  <c:v>3.6</c:v>
                </c:pt>
                <c:pt idx="6">
                  <c:v>3.5</c:v>
                </c:pt>
                <c:pt idx="7">
                  <c:v>3.4</c:v>
                </c:pt>
                <c:pt idx="8">
                  <c:v>2.2000000000000002</c:v>
                </c:pt>
                <c:pt idx="9">
                  <c:v>3.3</c:v>
                </c:pt>
                <c:pt idx="10">
                  <c:v>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E-DE50-4662-9EBB-77AC3EFD009A}"/>
            </c:ext>
          </c:extLst>
        </c:ser>
        <c:ser>
          <c:idx val="4"/>
          <c:order val="4"/>
          <c:tx>
            <c:strRef>
              <c:f>'11'!$G$8</c:f>
              <c:strCache>
                <c:ptCount val="1"/>
                <c:pt idx="0">
                  <c:v>子どもができたら職業をやめ、大きくなったら再び職業をもつ方がよい</c:v>
                </c:pt>
              </c:strCache>
            </c:strRef>
          </c:tx>
          <c:spPr>
            <a:ln w="28575" cap="rnd">
              <a:solidFill>
                <a:srgbClr val="00468B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468B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0592641632986657E-3"/>
                  <c:y val="-1.300284437220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DE50-4662-9EBB-77AC3EFD009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DE50-4662-9EBB-77AC3EFD009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DE50-4662-9EBB-77AC3EFD009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DE50-4662-9EBB-77AC3EFD009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DE50-4662-9EBB-77AC3EFD009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DE50-4662-9EBB-77AC3EFD009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DE50-4662-9EBB-77AC3EFD009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DE50-4662-9EBB-77AC3EFD009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DE50-4662-9EBB-77AC3EFD009A}"/>
                </c:ext>
              </c:extLst>
            </c:dLbl>
            <c:dLbl>
              <c:idx val="9"/>
              <c:delete val="1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DE50-4662-9EBB-77AC3EFD009A}"/>
                </c:ext>
              </c:extLst>
            </c:dLbl>
            <c:dLbl>
              <c:idx val="10"/>
              <c:layout>
                <c:manualLayout>
                  <c:x val="-1.6474113306389555E-2"/>
                  <c:y val="2.4380333197887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DE50-4662-9EBB-77AC3EFD00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1992年11月調査</c:v>
                </c:pt>
                <c:pt idx="1">
                  <c:v>1995年7月調査</c:v>
                </c:pt>
                <c:pt idx="2">
                  <c:v>2000年2月調査</c:v>
                </c:pt>
                <c:pt idx="3">
                  <c:v>2002年7月調査</c:v>
                </c:pt>
                <c:pt idx="4">
                  <c:v>2004年11月調査</c:v>
                </c:pt>
                <c:pt idx="5">
                  <c:v>2007年8月調査</c:v>
                </c:pt>
                <c:pt idx="6">
                  <c:v>2009年10月調査</c:v>
                </c:pt>
                <c:pt idx="7">
                  <c:v>2012年10月調査</c:v>
                </c:pt>
                <c:pt idx="8">
                  <c:v>2014年8月調査</c:v>
                </c:pt>
                <c:pt idx="9">
                  <c:v>2016年9月調査</c:v>
                </c:pt>
                <c:pt idx="10">
                  <c:v>2019年9月調査</c:v>
                </c:pt>
              </c:strCache>
            </c:strRef>
          </c:cat>
          <c:val>
            <c:numRef>
              <c:f>'11'!$G$9:$G$19</c:f>
              <c:numCache>
                <c:formatCode>General</c:formatCode>
                <c:ptCount val="11"/>
                <c:pt idx="0">
                  <c:v>42.7</c:v>
                </c:pt>
                <c:pt idx="1">
                  <c:v>38.700000000000003</c:v>
                </c:pt>
                <c:pt idx="2">
                  <c:v>37.6</c:v>
                </c:pt>
                <c:pt idx="3">
                  <c:v>36.6</c:v>
                </c:pt>
                <c:pt idx="4">
                  <c:v>34.9</c:v>
                </c:pt>
                <c:pt idx="5">
                  <c:v>33</c:v>
                </c:pt>
                <c:pt idx="6">
                  <c:v>31.3</c:v>
                </c:pt>
                <c:pt idx="7">
                  <c:v>30.8</c:v>
                </c:pt>
                <c:pt idx="8">
                  <c:v>31.5</c:v>
                </c:pt>
                <c:pt idx="9">
                  <c:v>26.3</c:v>
                </c:pt>
                <c:pt idx="10">
                  <c:v>20.3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A-DE50-4662-9EBB-77AC3EFD00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7772976"/>
        <c:axId val="717773936"/>
      </c:lineChart>
      <c:catAx>
        <c:axId val="71777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773936"/>
        <c:crosses val="autoZero"/>
        <c:auto val="1"/>
        <c:lblAlgn val="ctr"/>
        <c:lblOffset val="100"/>
        <c:noMultiLvlLbl val="0"/>
      </c:catAx>
      <c:valAx>
        <c:axId val="717773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77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0.05096</cdr:y>
    </cdr:from>
    <cdr:to>
      <cdr:x>0.03008</cdr:x>
      <cdr:y>0.08482</cdr:y>
    </cdr:to>
    <cdr:sp macro="" textlink="">
      <cdr:nvSpPr>
        <cdr:cNvPr id="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2B42E907-94C6-4AB1-A872-2F641A4C5226}"/>
            </a:ext>
          </a:extLst>
        </cdr:cNvPr>
        <cdr:cNvSpPr txBox="1"/>
      </cdr:nvSpPr>
      <cdr:spPr>
        <a:xfrm xmlns:a="http://schemas.openxmlformats.org/drawingml/2006/main">
          <a:off x="0" y="398182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4CC5-0D6A-41DC-9198-F8D3AFA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8502-517D-43B1-AEE4-204DC394C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0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4CC5-0D6A-41DC-9198-F8D3AFA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8502-517D-43B1-AEE4-204DC394C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9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4CC5-0D6A-41DC-9198-F8D3AFA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8502-517D-43B1-AEE4-204DC394C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712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919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368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27228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34954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51202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3341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2934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4CC5-0D6A-41DC-9198-F8D3AFA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8502-517D-43B1-AEE4-204DC394C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262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4CC5-0D6A-41DC-9198-F8D3AFA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8502-517D-43B1-AEE4-204DC394C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823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4CC5-0D6A-41DC-9198-F8D3AFA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8502-517D-43B1-AEE4-204DC394C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28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4CC5-0D6A-41DC-9198-F8D3AFA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8502-517D-43B1-AEE4-204DC394C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63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4CC5-0D6A-41DC-9198-F8D3AFA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8502-517D-43B1-AEE4-204DC394C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72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4CC5-0D6A-41DC-9198-F8D3AFA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8502-517D-43B1-AEE4-204DC394C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55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4CC5-0D6A-41DC-9198-F8D3AFA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8502-517D-43B1-AEE4-204DC394C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17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4CC5-0D6A-41DC-9198-F8D3AFA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8502-517D-43B1-AEE4-204DC394C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49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94CC5-0D6A-41DC-9198-F8D3AFA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B8502-517D-43B1-AEE4-204DC394C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67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28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6399E84-6EEC-B320-11C3-AD5D98AB3AD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32229" y="1015999"/>
          <a:ext cx="8766628" cy="5399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205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2022-09-14T08:50:04Z</dcterms:created>
  <dcterms:modified xsi:type="dcterms:W3CDTF">2022-09-14T08:50:04Z</dcterms:modified>
</cp:coreProperties>
</file>