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0" i="0" u="none" strike="noStrike" baseline="0" dirty="0">
                <a:effectLst/>
              </a:rPr>
              <a:t>女性が増える方がよいと思う職業や役職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'9'!$C$8</c:f>
              <c:strCache>
                <c:ptCount val="1"/>
                <c:pt idx="0">
                  <c:v>2019年9月調査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'9'!$B$9:$B$27</c:f>
              <c:strCache>
                <c:ptCount val="19"/>
                <c:pt idx="0">
                  <c:v>国会議員、地方議会議員</c:v>
                </c:pt>
                <c:pt idx="1">
                  <c:v>企業の管理職</c:v>
                </c:pt>
                <c:pt idx="2">
                  <c:v>閣僚（国務大臣）、都道府県・市（区）町村
の首長</c:v>
                </c:pt>
                <c:pt idx="3">
                  <c:v>小中学校・高校の教頭・副校長・校長</c:v>
                </c:pt>
                <c:pt idx="4">
                  <c:v>国家公務員・地方公務員の管理職</c:v>
                </c:pt>
                <c:pt idx="5">
                  <c:v>裁判官、検察官、弁護士</c:v>
                </c:pt>
                <c:pt idx="6">
                  <c:v>医師・歯科医師</c:v>
                </c:pt>
                <c:pt idx="7">
                  <c:v>企業の技術者・研究者</c:v>
                </c:pt>
                <c:pt idx="8">
                  <c:v>大学教授・学長など</c:v>
                </c:pt>
                <c:pt idx="9">
                  <c:v>上場企業の役員</c:v>
                </c:pt>
                <c:pt idx="10">
                  <c:v>起業家</c:v>
                </c:pt>
                <c:pt idx="11">
                  <c:v>スポーツ指導者・監督など</c:v>
                </c:pt>
                <c:pt idx="12">
                  <c:v>自治会長、町内会長など</c:v>
                </c:pt>
                <c:pt idx="13">
                  <c:v>独立行政法人・公益財団・公益社団など
各種団体の役員</c:v>
                </c:pt>
                <c:pt idx="14">
                  <c:v>新聞・放送の記者</c:v>
                </c:pt>
                <c:pt idx="15">
                  <c:v>国連などの国際機関の幹部職</c:v>
                </c:pt>
                <c:pt idx="16">
                  <c:v>その他</c:v>
                </c:pt>
                <c:pt idx="17">
                  <c:v>特にない</c:v>
                </c:pt>
                <c:pt idx="18">
                  <c:v>わからない</c:v>
                </c:pt>
              </c:strCache>
            </c:strRef>
          </c:cat>
          <c:val>
            <c:numRef>
              <c:f>'9'!$C$9:$C$27</c:f>
              <c:numCache>
                <c:formatCode>0.0_ </c:formatCode>
                <c:ptCount val="19"/>
                <c:pt idx="0">
                  <c:v>59.3</c:v>
                </c:pt>
                <c:pt idx="1">
                  <c:v>48.7</c:v>
                </c:pt>
                <c:pt idx="2">
                  <c:v>47</c:v>
                </c:pt>
                <c:pt idx="3">
                  <c:v>41.7</c:v>
                </c:pt>
                <c:pt idx="4">
                  <c:v>40.4</c:v>
                </c:pt>
                <c:pt idx="5">
                  <c:v>40.200000000000003</c:v>
                </c:pt>
                <c:pt idx="6">
                  <c:v>37.4</c:v>
                </c:pt>
                <c:pt idx="7">
                  <c:v>37.1</c:v>
                </c:pt>
                <c:pt idx="8">
                  <c:v>33.9</c:v>
                </c:pt>
                <c:pt idx="9">
                  <c:v>33</c:v>
                </c:pt>
                <c:pt idx="10">
                  <c:v>31.7</c:v>
                </c:pt>
                <c:pt idx="11">
                  <c:v>30.2</c:v>
                </c:pt>
                <c:pt idx="12">
                  <c:v>29.3</c:v>
                </c:pt>
                <c:pt idx="13">
                  <c:v>25.3</c:v>
                </c:pt>
                <c:pt idx="14">
                  <c:v>25</c:v>
                </c:pt>
                <c:pt idx="15">
                  <c:v>0</c:v>
                </c:pt>
                <c:pt idx="16">
                  <c:v>0.4</c:v>
                </c:pt>
                <c:pt idx="17">
                  <c:v>9.6999999999999993</c:v>
                </c:pt>
                <c:pt idx="1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5F-497B-AFF7-1EB279976D91}"/>
            </c:ext>
          </c:extLst>
        </c:ser>
        <c:ser>
          <c:idx val="1"/>
          <c:order val="1"/>
          <c:tx>
            <c:strRef>
              <c:f>'9'!$D$8</c:f>
              <c:strCache>
                <c:ptCount val="1"/>
                <c:pt idx="0">
                  <c:v>2016年9月調査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'9'!$B$9:$B$27</c:f>
              <c:strCache>
                <c:ptCount val="19"/>
                <c:pt idx="0">
                  <c:v>国会議員、地方議会議員</c:v>
                </c:pt>
                <c:pt idx="1">
                  <c:v>企業の管理職</c:v>
                </c:pt>
                <c:pt idx="2">
                  <c:v>閣僚（国務大臣）、都道府県・市（区）町村
の首長</c:v>
                </c:pt>
                <c:pt idx="3">
                  <c:v>小中学校・高校の教頭・副校長・校長</c:v>
                </c:pt>
                <c:pt idx="4">
                  <c:v>国家公務員・地方公務員の管理職</c:v>
                </c:pt>
                <c:pt idx="5">
                  <c:v>裁判官、検察官、弁護士</c:v>
                </c:pt>
                <c:pt idx="6">
                  <c:v>医師・歯科医師</c:v>
                </c:pt>
                <c:pt idx="7">
                  <c:v>企業の技術者・研究者</c:v>
                </c:pt>
                <c:pt idx="8">
                  <c:v>大学教授・学長など</c:v>
                </c:pt>
                <c:pt idx="9">
                  <c:v>上場企業の役員</c:v>
                </c:pt>
                <c:pt idx="10">
                  <c:v>起業家</c:v>
                </c:pt>
                <c:pt idx="11">
                  <c:v>スポーツ指導者・監督など</c:v>
                </c:pt>
                <c:pt idx="12">
                  <c:v>自治会長、町内会長など</c:v>
                </c:pt>
                <c:pt idx="13">
                  <c:v>独立行政法人・公益財団・公益社団など
各種団体の役員</c:v>
                </c:pt>
                <c:pt idx="14">
                  <c:v>新聞・放送の記者</c:v>
                </c:pt>
                <c:pt idx="15">
                  <c:v>国連などの国際機関の幹部職</c:v>
                </c:pt>
                <c:pt idx="16">
                  <c:v>その他</c:v>
                </c:pt>
                <c:pt idx="17">
                  <c:v>特にない</c:v>
                </c:pt>
                <c:pt idx="18">
                  <c:v>わからない</c:v>
                </c:pt>
              </c:strCache>
            </c:strRef>
          </c:cat>
          <c:val>
            <c:numRef>
              <c:f>'9'!$D$9:$D$27</c:f>
              <c:numCache>
                <c:formatCode>0.0_ </c:formatCode>
                <c:ptCount val="19"/>
                <c:pt idx="0">
                  <c:v>58.3</c:v>
                </c:pt>
                <c:pt idx="1">
                  <c:v>47</c:v>
                </c:pt>
                <c:pt idx="2">
                  <c:v>46.1</c:v>
                </c:pt>
                <c:pt idx="3">
                  <c:v>42</c:v>
                </c:pt>
                <c:pt idx="4">
                  <c:v>41</c:v>
                </c:pt>
                <c:pt idx="5">
                  <c:v>38.700000000000003</c:v>
                </c:pt>
                <c:pt idx="6">
                  <c:v>34.5</c:v>
                </c:pt>
                <c:pt idx="7">
                  <c:v>34.200000000000003</c:v>
                </c:pt>
                <c:pt idx="8">
                  <c:v>30.5</c:v>
                </c:pt>
                <c:pt idx="9">
                  <c:v>30.8</c:v>
                </c:pt>
                <c:pt idx="10">
                  <c:v>32.799999999999997</c:v>
                </c:pt>
                <c:pt idx="11">
                  <c:v>0</c:v>
                </c:pt>
                <c:pt idx="12">
                  <c:v>27.7</c:v>
                </c:pt>
                <c:pt idx="13">
                  <c:v>0</c:v>
                </c:pt>
                <c:pt idx="14">
                  <c:v>25.4</c:v>
                </c:pt>
                <c:pt idx="15">
                  <c:v>30</c:v>
                </c:pt>
                <c:pt idx="16">
                  <c:v>0.6</c:v>
                </c:pt>
                <c:pt idx="17">
                  <c:v>9.8000000000000007</c:v>
                </c:pt>
                <c:pt idx="18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5F-497B-AFF7-1EB279976D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17582896"/>
        <c:axId val="717584176"/>
      </c:barChart>
      <c:catAx>
        <c:axId val="7175828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584176"/>
        <c:crosses val="autoZero"/>
        <c:auto val="1"/>
        <c:lblAlgn val="ctr"/>
        <c:lblOffset val="100"/>
        <c:noMultiLvlLbl val="0"/>
      </c:catAx>
      <c:valAx>
        <c:axId val="7175841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17582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0.96569</cdr:x>
      <cdr:y>0.02565</cdr:y>
    </cdr:from>
    <cdr:to>
      <cdr:x>1</cdr:x>
      <cdr:y>0.05665</cdr:y>
    </cdr:to>
    <cdr:sp macro="" textlink="">
      <cdr:nvSpPr>
        <cdr:cNvPr id="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41666BD8-F945-01E7-15E7-D221E6C085C9}"/>
            </a:ext>
          </a:extLst>
        </cdr:cNvPr>
        <cdr:cNvSpPr txBox="1"/>
      </cdr:nvSpPr>
      <cdr:spPr>
        <a:xfrm xmlns:a="http://schemas.openxmlformats.org/drawingml/2006/main">
          <a:off x="10442613" y="218888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  <cdr:relSizeAnchor xmlns:cdr="http://schemas.openxmlformats.org/drawingml/2006/chartDrawing">
    <cdr:from>
      <cdr:x>0.6885</cdr:x>
      <cdr:y>0.82815</cdr:y>
    </cdr:from>
    <cdr:to>
      <cdr:x>0.9377</cdr:x>
      <cdr:y>0.91451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BF6B0E7-3593-3884-5C06-67423A37EF53}"/>
            </a:ext>
          </a:extLst>
        </cdr:cNvPr>
        <cdr:cNvSpPr txBox="1"/>
      </cdr:nvSpPr>
      <cdr:spPr>
        <a:xfrm xmlns:a="http://schemas.openxmlformats.org/drawingml/2006/main">
          <a:off x="7464137" y="8801832"/>
          <a:ext cx="2701636" cy="9178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ja-JP" sz="1100"/>
            <a:t>2019</a:t>
          </a:r>
          <a:r>
            <a:rPr lang="ja-JP" altLang="en-US" sz="1100"/>
            <a:t>年度</a:t>
          </a:r>
          <a:r>
            <a:rPr lang="en-US" altLang="ja-JP" sz="1100"/>
            <a:t>9</a:t>
          </a:r>
          <a:r>
            <a:rPr lang="ja-JP" altLang="en-US" sz="1100"/>
            <a:t>月調査　</a:t>
          </a:r>
          <a:r>
            <a:rPr lang="en-US" altLang="ja-JP" sz="1100"/>
            <a:t>(n=2,645</a:t>
          </a:r>
          <a:r>
            <a:rPr lang="ja-JP" altLang="en-US" sz="1100"/>
            <a:t>人、</a:t>
          </a:r>
          <a:r>
            <a:rPr lang="en-US" altLang="ja-JP" sz="1100"/>
            <a:t>M.T.=573.4%)</a:t>
          </a:r>
        </a:p>
        <a:p xmlns:a="http://schemas.openxmlformats.org/drawingml/2006/main">
          <a:r>
            <a:rPr lang="en-US" altLang="ja-JP" sz="1100"/>
            <a:t>2016</a:t>
          </a:r>
          <a:r>
            <a:rPr lang="ja-JP" altLang="en-US" sz="1100"/>
            <a:t>年度</a:t>
          </a:r>
          <a:r>
            <a:rPr lang="en-US" altLang="ja-JP" sz="1100"/>
            <a:t>9</a:t>
          </a:r>
          <a:r>
            <a:rPr lang="ja-JP" altLang="en-US" sz="1100"/>
            <a:t>月調査　</a:t>
          </a:r>
          <a:r>
            <a:rPr lang="en-US" altLang="ja-JP" sz="1100"/>
            <a:t>(n=3,059</a:t>
          </a:r>
          <a:r>
            <a:rPr lang="ja-JP" altLang="en-US" sz="1100"/>
            <a:t>人、</a:t>
          </a:r>
          <a:r>
            <a:rPr lang="en-US" altLang="ja-JP" sz="1100"/>
            <a:t>M.T.=532.2%)</a:t>
          </a:r>
          <a:endParaRPr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60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08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824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824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5693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28807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35864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14221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08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7658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16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57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61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4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43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785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42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73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03D61-B529-4B31-906A-DE5EFA0C5A2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A0986-6139-4B72-9D81-CE5FBF4A2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44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19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967A01B-939C-9A76-78C5-91984D7CCB7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132114"/>
          <a:ext cx="8940800" cy="5355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782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2022-09-14T08:50:01Z</dcterms:created>
  <dcterms:modified xsi:type="dcterms:W3CDTF">2022-09-14T08:50:01Z</dcterms:modified>
</cp:coreProperties>
</file>