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400" b="0" i="0" u="none" strike="noStrike" baseline="0" dirty="0">
                <a:effectLst/>
              </a:rPr>
              <a:t>社会全体における男女の地位の平等感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男性の方が非常に優遇されている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9BD-43DA-B3BB-B45FCE0EA54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'8'!$C$9:$C$20</c:f>
              <c:numCache>
                <c:formatCode>0.0_ </c:formatCode>
                <c:ptCount val="12"/>
                <c:pt idx="0">
                  <c:v>11.3</c:v>
                </c:pt>
                <c:pt idx="1">
                  <c:v>9.6999999999999993</c:v>
                </c:pt>
                <c:pt idx="3">
                  <c:v>13.1</c:v>
                </c:pt>
                <c:pt idx="4">
                  <c:v>9.1999999999999993</c:v>
                </c:pt>
                <c:pt idx="6">
                  <c:v>4.0999999999999996</c:v>
                </c:pt>
                <c:pt idx="7">
                  <c:v>7.5</c:v>
                </c:pt>
                <c:pt idx="8">
                  <c:v>9.4</c:v>
                </c:pt>
                <c:pt idx="9">
                  <c:v>12.7</c:v>
                </c:pt>
                <c:pt idx="10">
                  <c:v>14.4</c:v>
                </c:pt>
                <c:pt idx="11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BD-43DA-B3BB-B45FCE0EA540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どちらかといえば男性の方が優遇されている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9BD-43DA-B3BB-B45FCE0EA54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'8'!$D$9:$D$20</c:f>
              <c:numCache>
                <c:formatCode>0.0_ </c:formatCode>
                <c:ptCount val="12"/>
                <c:pt idx="0">
                  <c:v>62.8</c:v>
                </c:pt>
                <c:pt idx="1">
                  <c:v>64.5</c:v>
                </c:pt>
                <c:pt idx="3">
                  <c:v>64.400000000000006</c:v>
                </c:pt>
                <c:pt idx="4">
                  <c:v>61</c:v>
                </c:pt>
                <c:pt idx="6">
                  <c:v>61.4</c:v>
                </c:pt>
                <c:pt idx="7">
                  <c:v>68.8</c:v>
                </c:pt>
                <c:pt idx="8">
                  <c:v>67.2</c:v>
                </c:pt>
                <c:pt idx="9">
                  <c:v>65.8</c:v>
                </c:pt>
                <c:pt idx="10">
                  <c:v>63.1</c:v>
                </c:pt>
                <c:pt idx="11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BD-43DA-B3BB-B45FCE0EA540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平等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9BD-43DA-B3BB-B45FCE0EA540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'8'!$E$9:$E$20</c:f>
              <c:numCache>
                <c:formatCode>0.0_ </c:formatCode>
                <c:ptCount val="12"/>
                <c:pt idx="0">
                  <c:v>21.2</c:v>
                </c:pt>
                <c:pt idx="1">
                  <c:v>21.1</c:v>
                </c:pt>
                <c:pt idx="3">
                  <c:v>18.399999999999999</c:v>
                </c:pt>
                <c:pt idx="4">
                  <c:v>24.5</c:v>
                </c:pt>
                <c:pt idx="6">
                  <c:v>30.7</c:v>
                </c:pt>
                <c:pt idx="7">
                  <c:v>19.399999999999999</c:v>
                </c:pt>
                <c:pt idx="8">
                  <c:v>19.8</c:v>
                </c:pt>
                <c:pt idx="9">
                  <c:v>18.100000000000001</c:v>
                </c:pt>
                <c:pt idx="10">
                  <c:v>18.100000000000001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BD-43DA-B3BB-B45FCE0EA540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9BD-43DA-B3BB-B45FCE0EA540}"/>
              </c:ext>
            </c:extLst>
          </c:dPt>
          <c:dLbls>
            <c:dLbl>
              <c:idx val="0"/>
              <c:layout>
                <c:manualLayout>
                  <c:x val="-1.0795413734231365E-2"/>
                  <c:y val="-2.3699966633432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9BD-43DA-B3BB-B45FCE0EA540}"/>
                </c:ext>
              </c:extLst>
            </c:dLbl>
            <c:dLbl>
              <c:idx val="1"/>
              <c:layout>
                <c:manualLayout>
                  <c:x val="-1.6193120601347047E-2"/>
                  <c:y val="-2.6859962184557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9BD-43DA-B3BB-B45FCE0EA540}"/>
                </c:ext>
              </c:extLst>
            </c:dLbl>
            <c:dLbl>
              <c:idx val="3"/>
              <c:layout>
                <c:manualLayout>
                  <c:x val="-1.3494267167789205E-2"/>
                  <c:y val="-3.0019833326407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BD-43DA-B3BB-B45FCE0EA540}"/>
                </c:ext>
              </c:extLst>
            </c:dLbl>
            <c:dLbl>
              <c:idx val="4"/>
              <c:layout>
                <c:manualLayout>
                  <c:x val="-1.3494267167789205E-2"/>
                  <c:y val="-2.369996663343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9BD-43DA-B3BB-B45FCE0EA540}"/>
                </c:ext>
              </c:extLst>
            </c:dLbl>
            <c:dLbl>
              <c:idx val="6"/>
              <c:layout>
                <c:manualLayout>
                  <c:x val="-1.8891974034905085E-2"/>
                  <c:y val="-2.369996663343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9BD-43DA-B3BB-B45FCE0EA540}"/>
                </c:ext>
              </c:extLst>
            </c:dLbl>
            <c:dLbl>
              <c:idx val="7"/>
              <c:layout>
                <c:manualLayout>
                  <c:x val="-9.4459870174524434E-3"/>
                  <c:y val="-2.3699966633432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9BD-43DA-B3BB-B45FCE0EA540}"/>
                </c:ext>
              </c:extLst>
            </c:dLbl>
            <c:dLbl>
              <c:idx val="8"/>
              <c:layout>
                <c:manualLayout>
                  <c:x val="-1.6193120601347047E-2"/>
                  <c:y val="-2.527996440899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9BD-43DA-B3BB-B45FCE0EA540}"/>
                </c:ext>
              </c:extLst>
            </c:dLbl>
            <c:dLbl>
              <c:idx val="9"/>
              <c:layout>
                <c:manualLayout>
                  <c:x val="-1.3494267167789205E-2"/>
                  <c:y val="-2.369996663343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9BD-43DA-B3BB-B45FCE0EA540}"/>
                </c:ext>
              </c:extLst>
            </c:dLbl>
            <c:dLbl>
              <c:idx val="10"/>
              <c:layout>
                <c:manualLayout>
                  <c:x val="-1.6193120601347047E-2"/>
                  <c:y val="-2.369996663343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9BD-43DA-B3BB-B45FCE0EA540}"/>
                </c:ext>
              </c:extLst>
            </c:dLbl>
            <c:dLbl>
              <c:idx val="11"/>
              <c:layout>
                <c:manualLayout>
                  <c:x val="-6.7471335838946026E-3"/>
                  <c:y val="-2.369996663343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9BD-43DA-B3BB-B45FCE0EA5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'8'!$F$9:$F$20</c:f>
              <c:numCache>
                <c:formatCode>0.0_ </c:formatCode>
                <c:ptCount val="12"/>
                <c:pt idx="0">
                  <c:v>1.6</c:v>
                </c:pt>
                <c:pt idx="1">
                  <c:v>1.7</c:v>
                </c:pt>
                <c:pt idx="3">
                  <c:v>2.1</c:v>
                </c:pt>
                <c:pt idx="4">
                  <c:v>1</c:v>
                </c:pt>
                <c:pt idx="6">
                  <c:v>0.4</c:v>
                </c:pt>
                <c:pt idx="7">
                  <c:v>1.1000000000000001</c:v>
                </c:pt>
                <c:pt idx="8">
                  <c:v>0.4</c:v>
                </c:pt>
                <c:pt idx="9">
                  <c:v>0.2</c:v>
                </c:pt>
                <c:pt idx="10">
                  <c:v>1.5</c:v>
                </c:pt>
                <c:pt idx="11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29BD-43DA-B3BB-B45FCE0EA540}"/>
            </c:ext>
          </c:extLst>
        </c:ser>
        <c:ser>
          <c:idx val="4"/>
          <c:order val="4"/>
          <c:tx>
            <c:strRef>
              <c:f>'8'!$G$8</c:f>
              <c:strCache>
                <c:ptCount val="1"/>
                <c:pt idx="0">
                  <c:v>どちらかといえば女性の方が優遇されている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29BD-43DA-B3BB-B45FCE0EA540}"/>
              </c:ext>
            </c:extLst>
          </c:dPt>
          <c:dLbls>
            <c:dLbl>
              <c:idx val="0"/>
              <c:layout>
                <c:manualLayout>
                  <c:x val="-1.9791363214574116E-16"/>
                  <c:y val="-2.5279964408994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9BD-43DA-B3BB-B45FCE0EA540}"/>
                </c:ext>
              </c:extLst>
            </c:dLbl>
            <c:dLbl>
              <c:idx val="1"/>
              <c:layout>
                <c:manualLayout>
                  <c:x val="-1.3494267167789206E-3"/>
                  <c:y val="-2.527996440899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9BD-43DA-B3BB-B45FCE0EA540}"/>
                </c:ext>
              </c:extLst>
            </c:dLbl>
            <c:dLbl>
              <c:idx val="3"/>
              <c:layout>
                <c:manualLayout>
                  <c:x val="0"/>
                  <c:y val="-2.8439959960119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9BD-43DA-B3BB-B45FCE0EA540}"/>
                </c:ext>
              </c:extLst>
            </c:dLbl>
            <c:dLbl>
              <c:idx val="4"/>
              <c:layout>
                <c:manualLayout>
                  <c:x val="0"/>
                  <c:y val="-2.8439959960119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9BD-43DA-B3BB-B45FCE0EA540}"/>
                </c:ext>
              </c:extLst>
            </c:dLbl>
            <c:dLbl>
              <c:idx val="6"/>
              <c:layout>
                <c:manualLayout>
                  <c:x val="0"/>
                  <c:y val="-2.527996440899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9BD-43DA-B3BB-B45FCE0EA540}"/>
                </c:ext>
              </c:extLst>
            </c:dLbl>
            <c:dLbl>
              <c:idx val="7"/>
              <c:layout>
                <c:manualLayout>
                  <c:x val="0"/>
                  <c:y val="-2.2119968857870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9BD-43DA-B3BB-B45FCE0EA540}"/>
                </c:ext>
              </c:extLst>
            </c:dLbl>
            <c:dLbl>
              <c:idx val="8"/>
              <c:layout>
                <c:manualLayout>
                  <c:x val="-1.9791363214574116E-16"/>
                  <c:y val="-2.369996663343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9BD-43DA-B3BB-B45FCE0EA540}"/>
                </c:ext>
              </c:extLst>
            </c:dLbl>
            <c:dLbl>
              <c:idx val="9"/>
              <c:layout>
                <c:manualLayout>
                  <c:x val="-1.9791363214574116E-16"/>
                  <c:y val="-2.369996663343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9BD-43DA-B3BB-B45FCE0EA540}"/>
                </c:ext>
              </c:extLst>
            </c:dLbl>
            <c:dLbl>
              <c:idx val="10"/>
              <c:layout>
                <c:manualLayout>
                  <c:x val="-1.9791363214574116E-16"/>
                  <c:y val="-2.2119968857870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9BD-43DA-B3BB-B45FCE0EA540}"/>
                </c:ext>
              </c:extLst>
            </c:dLbl>
            <c:dLbl>
              <c:idx val="11"/>
              <c:layout>
                <c:manualLayout>
                  <c:x val="0"/>
                  <c:y val="-2.3699966633432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9BD-43DA-B3BB-B45FCE0EA5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'8'!$G$9:$G$20</c:f>
              <c:numCache>
                <c:formatCode>0.0_ </c:formatCode>
                <c:ptCount val="12"/>
                <c:pt idx="0">
                  <c:v>2.8</c:v>
                </c:pt>
                <c:pt idx="1">
                  <c:v>2.8</c:v>
                </c:pt>
                <c:pt idx="3">
                  <c:v>1.7</c:v>
                </c:pt>
                <c:pt idx="4">
                  <c:v>4</c:v>
                </c:pt>
                <c:pt idx="6">
                  <c:v>3.3</c:v>
                </c:pt>
                <c:pt idx="7">
                  <c:v>3.2</c:v>
                </c:pt>
                <c:pt idx="8">
                  <c:v>2.7</c:v>
                </c:pt>
                <c:pt idx="9">
                  <c:v>3.1</c:v>
                </c:pt>
                <c:pt idx="10">
                  <c:v>2.5</c:v>
                </c:pt>
                <c:pt idx="1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29BD-43DA-B3BB-B45FCE0EA540}"/>
            </c:ext>
          </c:extLst>
        </c:ser>
        <c:ser>
          <c:idx val="5"/>
          <c:order val="5"/>
          <c:tx>
            <c:strRef>
              <c:f>'8'!$H$8</c:f>
              <c:strCache>
                <c:ptCount val="1"/>
                <c:pt idx="0">
                  <c:v>女性の方が非常に優遇されている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29BD-43DA-B3BB-B45FCE0EA540}"/>
              </c:ext>
            </c:extLst>
          </c:dPt>
          <c:dLbls>
            <c:dLbl>
              <c:idx val="0"/>
              <c:layout>
                <c:manualLayout>
                  <c:x val="1.7542547318125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9BD-43DA-B3BB-B45FCE0EA540}"/>
                </c:ext>
              </c:extLst>
            </c:dLbl>
            <c:dLbl>
              <c:idx val="1"/>
              <c:layout>
                <c:manualLayout>
                  <c:x val="1.61931206013470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9BD-43DA-B3BB-B45FCE0EA540}"/>
                </c:ext>
              </c:extLst>
            </c:dLbl>
            <c:dLbl>
              <c:idx val="3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9BD-43DA-B3BB-B45FCE0EA540}"/>
                </c:ext>
              </c:extLst>
            </c:dLbl>
            <c:dLbl>
              <c:idx val="4"/>
              <c:layout>
                <c:manualLayout>
                  <c:x val="2.159082746846273E-2"/>
                  <c:y val="1.243601514756389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9BD-43DA-B3BB-B45FCE0EA540}"/>
                </c:ext>
              </c:extLst>
            </c:dLbl>
            <c:dLbl>
              <c:idx val="6"/>
              <c:layout>
                <c:manualLayout>
                  <c:x val="2.0241400751683809E-2"/>
                  <c:y val="1.244092736663139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29BD-43DA-B3BB-B45FCE0EA540}"/>
                </c:ext>
              </c:extLst>
            </c:dLbl>
            <c:dLbl>
              <c:idx val="7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29BD-43DA-B3BB-B45FCE0EA540}"/>
                </c:ext>
              </c:extLst>
            </c:dLbl>
            <c:dLbl>
              <c:idx val="8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29BD-43DA-B3BB-B45FCE0EA540}"/>
                </c:ext>
              </c:extLst>
            </c:dLbl>
            <c:dLbl>
              <c:idx val="9"/>
              <c:layout>
                <c:manualLayout>
                  <c:x val="1.3494267167789205E-2"/>
                  <c:y val="-1.5799977755621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29BD-43DA-B3BB-B45FCE0EA540}"/>
                </c:ext>
              </c:extLst>
            </c:dLbl>
            <c:dLbl>
              <c:idx val="10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9BD-43DA-B3BB-B45FCE0EA540}"/>
                </c:ext>
              </c:extLst>
            </c:dLbl>
            <c:dLbl>
              <c:idx val="11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29BD-43DA-B3BB-B45FCE0EA5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'8'!$B$9:$B$20</c:f>
              <c:strCache>
                <c:ptCount val="12"/>
                <c:pt idx="0">
                  <c:v>2019年度9月調査（2,645人）</c:v>
                </c:pt>
                <c:pt idx="1">
                  <c:v>2016年度9月調査（3,059人）</c:v>
                </c:pt>
                <c:pt idx="2">
                  <c:v>［　性　］</c:v>
                </c:pt>
                <c:pt idx="3">
                  <c:v>女 性 ( 1,407 人）</c:v>
                </c:pt>
                <c:pt idx="4">
                  <c:v>男 性 ( 1,238 人）</c:v>
                </c:pt>
                <c:pt idx="5">
                  <c:v>［　年齢　］</c:v>
                </c:pt>
                <c:pt idx="6">
                  <c:v>18 ～ 29 歳 ( 241 人)</c:v>
                </c:pt>
                <c:pt idx="7">
                  <c:v>30 ～ 39 歳 ( 279人)</c:v>
                </c:pt>
                <c:pt idx="8">
                  <c:v>40 ～ 49 歳 ( 445人)</c:v>
                </c:pt>
                <c:pt idx="9">
                  <c:v>50 ～ 59 歳 ( 448 人)</c:v>
                </c:pt>
                <c:pt idx="10">
                  <c:v>60 ～ 69 歳 ( 520 人)</c:v>
                </c:pt>
                <c:pt idx="11">
                  <c:v>70 歳 以 上 ( 712人)</c:v>
                </c:pt>
              </c:strCache>
            </c:strRef>
          </c:cat>
          <c:val>
            <c:numRef>
              <c:f>'8'!$H$9:$H$20</c:f>
              <c:numCache>
                <c:formatCode>0.0_ </c:formatCode>
                <c:ptCount val="12"/>
                <c:pt idx="0">
                  <c:v>0.3</c:v>
                </c:pt>
                <c:pt idx="1">
                  <c:v>0.2</c:v>
                </c:pt>
                <c:pt idx="3">
                  <c:v>0.2</c:v>
                </c:pt>
                <c:pt idx="4">
                  <c:v>0.3</c:v>
                </c:pt>
                <c:pt idx="6">
                  <c:v>0</c:v>
                </c:pt>
                <c:pt idx="7">
                  <c:v>0</c:v>
                </c:pt>
                <c:pt idx="8">
                  <c:v>0.4</c:v>
                </c:pt>
                <c:pt idx="9">
                  <c:v>0</c:v>
                </c:pt>
                <c:pt idx="10">
                  <c:v>0.4</c:v>
                </c:pt>
                <c:pt idx="1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29BD-43DA-B3BB-B45FCE0EA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9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2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128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331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1077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79034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14621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69196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192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5157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91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9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03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69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73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01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07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434F2-7E2E-4BAC-AFB4-D6D657782EC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961B3-8B43-4622-8511-3319C0CA96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2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3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D01A6C2-283D-4010-9A9E-A8281499BF7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6999" y="1003300"/>
          <a:ext cx="8813801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981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2022-09-14T08:50:00Z</dcterms:created>
  <dcterms:modified xsi:type="dcterms:W3CDTF">2022-09-14T08:50:00Z</dcterms:modified>
</cp:coreProperties>
</file>