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400" b="0" i="0" u="none" strike="noStrike" baseline="0" dirty="0">
                <a:effectLst/>
              </a:rPr>
              <a:t>自治会やＰＴＡなどの地域活動の場における男女の地位の平等感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'7'!$C$8</c:f>
              <c:strCache>
                <c:ptCount val="1"/>
                <c:pt idx="0">
                  <c:v>男性の方が非常に優遇されている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70E-4659-97CD-960C6412E7A5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'7'!$C$9:$C$20</c:f>
              <c:numCache>
                <c:formatCode>0.0_ </c:formatCode>
                <c:ptCount val="12"/>
                <c:pt idx="0">
                  <c:v>7</c:v>
                </c:pt>
                <c:pt idx="1">
                  <c:v>6.8</c:v>
                </c:pt>
                <c:pt idx="3">
                  <c:v>7.7</c:v>
                </c:pt>
                <c:pt idx="4">
                  <c:v>6.1</c:v>
                </c:pt>
                <c:pt idx="6">
                  <c:v>4.0999999999999996</c:v>
                </c:pt>
                <c:pt idx="7">
                  <c:v>7.5</c:v>
                </c:pt>
                <c:pt idx="8">
                  <c:v>7.6</c:v>
                </c:pt>
                <c:pt idx="9">
                  <c:v>7.4</c:v>
                </c:pt>
                <c:pt idx="10">
                  <c:v>8.6999999999999993</c:v>
                </c:pt>
                <c:pt idx="11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0E-4659-97CD-960C6412E7A5}"/>
            </c:ext>
          </c:extLst>
        </c:ser>
        <c:ser>
          <c:idx val="1"/>
          <c:order val="1"/>
          <c:tx>
            <c:strRef>
              <c:f>'7'!$D$8</c:f>
              <c:strCache>
                <c:ptCount val="1"/>
                <c:pt idx="0">
                  <c:v>どちらかといえば男性の方が優遇されている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70E-4659-97CD-960C6412E7A5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'7'!$D$9:$D$20</c:f>
              <c:numCache>
                <c:formatCode>0.0_ </c:formatCode>
                <c:ptCount val="12"/>
                <c:pt idx="0">
                  <c:v>27.7</c:v>
                </c:pt>
                <c:pt idx="1">
                  <c:v>26.7</c:v>
                </c:pt>
                <c:pt idx="3">
                  <c:v>30.3</c:v>
                </c:pt>
                <c:pt idx="4">
                  <c:v>24.7</c:v>
                </c:pt>
                <c:pt idx="6">
                  <c:v>23.7</c:v>
                </c:pt>
                <c:pt idx="7">
                  <c:v>26.5</c:v>
                </c:pt>
                <c:pt idx="8">
                  <c:v>28.5</c:v>
                </c:pt>
                <c:pt idx="9">
                  <c:v>31</c:v>
                </c:pt>
                <c:pt idx="10">
                  <c:v>30</c:v>
                </c:pt>
                <c:pt idx="11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70E-4659-97CD-960C6412E7A5}"/>
            </c:ext>
          </c:extLst>
        </c:ser>
        <c:ser>
          <c:idx val="2"/>
          <c:order val="2"/>
          <c:tx>
            <c:strRef>
              <c:f>'7'!$E$8</c:f>
              <c:strCache>
                <c:ptCount val="1"/>
                <c:pt idx="0">
                  <c:v>平等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70E-4659-97CD-960C6412E7A5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'7'!$E$9:$E$20</c:f>
              <c:numCache>
                <c:formatCode>0.0_ </c:formatCode>
                <c:ptCount val="12"/>
                <c:pt idx="0">
                  <c:v>46.5</c:v>
                </c:pt>
                <c:pt idx="1">
                  <c:v>47.2</c:v>
                </c:pt>
                <c:pt idx="3">
                  <c:v>45.7</c:v>
                </c:pt>
                <c:pt idx="4">
                  <c:v>47.4</c:v>
                </c:pt>
                <c:pt idx="6">
                  <c:v>49.4</c:v>
                </c:pt>
                <c:pt idx="7">
                  <c:v>49.5</c:v>
                </c:pt>
                <c:pt idx="8">
                  <c:v>44.9</c:v>
                </c:pt>
                <c:pt idx="9">
                  <c:v>46.7</c:v>
                </c:pt>
                <c:pt idx="10">
                  <c:v>45.2</c:v>
                </c:pt>
                <c:pt idx="11">
                  <c:v>46.2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70E-4659-97CD-960C6412E7A5}"/>
            </c:ext>
          </c:extLst>
        </c:ser>
        <c:ser>
          <c:idx val="3"/>
          <c:order val="3"/>
          <c:tx>
            <c:strRef>
              <c:f>'7'!$F$8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E70E-4659-97CD-960C6412E7A5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'7'!$F$9:$F$20</c:f>
              <c:numCache>
                <c:formatCode>0.0_ </c:formatCode>
                <c:ptCount val="12"/>
                <c:pt idx="0">
                  <c:v>8.6</c:v>
                </c:pt>
                <c:pt idx="1">
                  <c:v>7.5</c:v>
                </c:pt>
                <c:pt idx="3">
                  <c:v>8.1</c:v>
                </c:pt>
                <c:pt idx="4">
                  <c:v>9.1</c:v>
                </c:pt>
                <c:pt idx="6">
                  <c:v>9.5</c:v>
                </c:pt>
                <c:pt idx="7">
                  <c:v>4.7</c:v>
                </c:pt>
                <c:pt idx="8">
                  <c:v>7.4</c:v>
                </c:pt>
                <c:pt idx="9">
                  <c:v>5.4</c:v>
                </c:pt>
                <c:pt idx="10">
                  <c:v>7.1</c:v>
                </c:pt>
                <c:pt idx="11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70E-4659-97CD-960C6412E7A5}"/>
            </c:ext>
          </c:extLst>
        </c:ser>
        <c:ser>
          <c:idx val="4"/>
          <c:order val="4"/>
          <c:tx>
            <c:strRef>
              <c:f>'7'!$G$8</c:f>
              <c:strCache>
                <c:ptCount val="1"/>
                <c:pt idx="0">
                  <c:v>どちらかといえば女性の方が優遇されている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70E-4659-97CD-960C6412E7A5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'7'!$G$9:$G$20</c:f>
              <c:numCache>
                <c:formatCode>0.0_ </c:formatCode>
                <c:ptCount val="12"/>
                <c:pt idx="0">
                  <c:v>8.6999999999999993</c:v>
                </c:pt>
                <c:pt idx="1">
                  <c:v>10.5</c:v>
                </c:pt>
                <c:pt idx="3">
                  <c:v>7</c:v>
                </c:pt>
                <c:pt idx="4">
                  <c:v>10.5</c:v>
                </c:pt>
                <c:pt idx="6">
                  <c:v>11.2</c:v>
                </c:pt>
                <c:pt idx="7">
                  <c:v>10.8</c:v>
                </c:pt>
                <c:pt idx="8">
                  <c:v>9.6999999999999993</c:v>
                </c:pt>
                <c:pt idx="9">
                  <c:v>8.5</c:v>
                </c:pt>
                <c:pt idx="10">
                  <c:v>7.5</c:v>
                </c:pt>
                <c:pt idx="11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70E-4659-97CD-960C6412E7A5}"/>
            </c:ext>
          </c:extLst>
        </c:ser>
        <c:ser>
          <c:idx val="5"/>
          <c:order val="5"/>
          <c:tx>
            <c:strRef>
              <c:f>'7'!$H$8</c:f>
              <c:strCache>
                <c:ptCount val="1"/>
                <c:pt idx="0">
                  <c:v>女性の方が非常に優遇されている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E70E-4659-97CD-960C6412E7A5}"/>
              </c:ext>
            </c:extLst>
          </c:dPt>
          <c:dLbls>
            <c:dLbl>
              <c:idx val="0"/>
              <c:layout>
                <c:manualLayout>
                  <c:x val="1.7542547318125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70E-4659-97CD-960C6412E7A5}"/>
                </c:ext>
              </c:extLst>
            </c:dLbl>
            <c:dLbl>
              <c:idx val="1"/>
              <c:layout>
                <c:manualLayout>
                  <c:x val="1.61931206013470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70E-4659-97CD-960C6412E7A5}"/>
                </c:ext>
              </c:extLst>
            </c:dLbl>
            <c:dLbl>
              <c:idx val="3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70E-4659-97CD-960C6412E7A5}"/>
                </c:ext>
              </c:extLst>
            </c:dLbl>
            <c:dLbl>
              <c:idx val="4"/>
              <c:layout>
                <c:manualLayout>
                  <c:x val="2.159082746846273E-2"/>
                  <c:y val="1.243601514756389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70E-4659-97CD-960C6412E7A5}"/>
                </c:ext>
              </c:extLst>
            </c:dLbl>
            <c:dLbl>
              <c:idx val="6"/>
              <c:layout>
                <c:manualLayout>
                  <c:x val="2.0241400751683809E-2"/>
                  <c:y val="1.244092736663139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70E-4659-97CD-960C6412E7A5}"/>
                </c:ext>
              </c:extLst>
            </c:dLbl>
            <c:dLbl>
              <c:idx val="7"/>
              <c:layout>
                <c:manualLayout>
                  <c:x val="1.3494267167789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70E-4659-97CD-960C6412E7A5}"/>
                </c:ext>
              </c:extLst>
            </c:dLbl>
            <c:dLbl>
              <c:idx val="8"/>
              <c:layout>
                <c:manualLayout>
                  <c:x val="1.7542547318125969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70E-4659-97CD-960C6412E7A5}"/>
                </c:ext>
              </c:extLst>
            </c:dLbl>
            <c:dLbl>
              <c:idx val="9"/>
              <c:layout>
                <c:manualLayout>
                  <c:x val="1.3494267167789205E-2"/>
                  <c:y val="-1.57999777556218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70E-4659-97CD-960C6412E7A5}"/>
                </c:ext>
              </c:extLst>
            </c:dLbl>
            <c:dLbl>
              <c:idx val="10"/>
              <c:layout>
                <c:manualLayout>
                  <c:x val="1.8891974034904887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70E-4659-97CD-960C6412E7A5}"/>
                </c:ext>
              </c:extLst>
            </c:dLbl>
            <c:dLbl>
              <c:idx val="11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70E-4659-97CD-960C6412E7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'7'!$H$9:$H$20</c:f>
              <c:numCache>
                <c:formatCode>0.0_ </c:formatCode>
                <c:ptCount val="12"/>
                <c:pt idx="0">
                  <c:v>1.6</c:v>
                </c:pt>
                <c:pt idx="1">
                  <c:v>1.3</c:v>
                </c:pt>
                <c:pt idx="3">
                  <c:v>1.1000000000000001</c:v>
                </c:pt>
                <c:pt idx="4">
                  <c:v>2.1</c:v>
                </c:pt>
                <c:pt idx="6">
                  <c:v>2.1</c:v>
                </c:pt>
                <c:pt idx="7">
                  <c:v>1.1000000000000001</c:v>
                </c:pt>
                <c:pt idx="8">
                  <c:v>1.8</c:v>
                </c:pt>
                <c:pt idx="9">
                  <c:v>1.1000000000000001</c:v>
                </c:pt>
                <c:pt idx="10">
                  <c:v>1.5</c:v>
                </c:pt>
                <c:pt idx="11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E70E-4659-97CD-960C6412E7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268104"/>
        <c:axId val="426268744"/>
      </c:barChart>
      <c:catAx>
        <c:axId val="426268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744"/>
        <c:crosses val="autoZero"/>
        <c:auto val="1"/>
        <c:lblAlgn val="ctr"/>
        <c:lblOffset val="100"/>
        <c:noMultiLvlLbl val="0"/>
      </c:catAx>
      <c:valAx>
        <c:axId val="426268744"/>
        <c:scaling>
          <c:orientation val="minMax"/>
          <c:max val="100.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2C89-F264-4845-9A6E-D166C012C7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524F-C61A-4AB2-A521-5BA09C61A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98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2C89-F264-4845-9A6E-D166C012C7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524F-C61A-4AB2-A521-5BA09C61A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09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2C89-F264-4845-9A6E-D166C012C7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524F-C61A-4AB2-A521-5BA09C61A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802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982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3478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7563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95108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93270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4772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9096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2C89-F264-4845-9A6E-D166C012C7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524F-C61A-4AB2-A521-5BA09C61A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51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2C89-F264-4845-9A6E-D166C012C7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524F-C61A-4AB2-A521-5BA09C61A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39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2C89-F264-4845-9A6E-D166C012C7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524F-C61A-4AB2-A521-5BA09C61A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79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2C89-F264-4845-9A6E-D166C012C7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524F-C61A-4AB2-A521-5BA09C61A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92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2C89-F264-4845-9A6E-D166C012C7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524F-C61A-4AB2-A521-5BA09C61A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747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2C89-F264-4845-9A6E-D166C012C7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524F-C61A-4AB2-A521-5BA09C61A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67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2C89-F264-4845-9A6E-D166C012C7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524F-C61A-4AB2-A521-5BA09C61A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43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2C89-F264-4845-9A6E-D166C012C7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524F-C61A-4AB2-A521-5BA09C61A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60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F2C89-F264-4845-9A6E-D166C012C7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8524F-C61A-4AB2-A521-5BA09C61A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75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77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E53B0A6-910B-42E6-8A25-30F45C2937C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399" y="1041400"/>
          <a:ext cx="8839201" cy="54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703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2022-09-14T08:49:59Z</dcterms:created>
  <dcterms:modified xsi:type="dcterms:W3CDTF">2022-09-14T08:49:59Z</dcterms:modified>
</cp:coreProperties>
</file>