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400" b="0" i="0" u="none" strike="noStrike" baseline="0" dirty="0">
                <a:effectLst/>
              </a:rPr>
              <a:t>社会通念・慣習・しきたりなどにおける男女の地位の平等感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'6'!$C$8</c:f>
              <c:strCache>
                <c:ptCount val="1"/>
                <c:pt idx="0">
                  <c:v>男性の方が非常に優遇されている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4C3-4A6A-8533-211E83CA9C8F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'6'!$C$9:$C$20</c:f>
              <c:numCache>
                <c:formatCode>0.0_ </c:formatCode>
                <c:ptCount val="12"/>
                <c:pt idx="0">
                  <c:v>19.100000000000001</c:v>
                </c:pt>
                <c:pt idx="1">
                  <c:v>17.600000000000001</c:v>
                </c:pt>
                <c:pt idx="3">
                  <c:v>20.3</c:v>
                </c:pt>
                <c:pt idx="4">
                  <c:v>17.600000000000001</c:v>
                </c:pt>
                <c:pt idx="6">
                  <c:v>13.3</c:v>
                </c:pt>
                <c:pt idx="7">
                  <c:v>15.4</c:v>
                </c:pt>
                <c:pt idx="8">
                  <c:v>21.8</c:v>
                </c:pt>
                <c:pt idx="9">
                  <c:v>23.4</c:v>
                </c:pt>
                <c:pt idx="10">
                  <c:v>21</c:v>
                </c:pt>
                <c:pt idx="11">
                  <c:v>16.600000000000001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C3-4A6A-8533-211E83CA9C8F}"/>
            </c:ext>
          </c:extLst>
        </c:ser>
        <c:ser>
          <c:idx val="1"/>
          <c:order val="1"/>
          <c:tx>
            <c:strRef>
              <c:f>'6'!$D$8</c:f>
              <c:strCache>
                <c:ptCount val="1"/>
                <c:pt idx="0">
                  <c:v>どちらかといえば男性の方が優遇されている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4C3-4A6A-8533-211E83CA9C8F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'6'!$D$9:$D$20</c:f>
              <c:numCache>
                <c:formatCode>0.0_ </c:formatCode>
                <c:ptCount val="12"/>
                <c:pt idx="0">
                  <c:v>51</c:v>
                </c:pt>
                <c:pt idx="1">
                  <c:v>52.8</c:v>
                </c:pt>
                <c:pt idx="3">
                  <c:v>51.2</c:v>
                </c:pt>
                <c:pt idx="4">
                  <c:v>50.9</c:v>
                </c:pt>
                <c:pt idx="6">
                  <c:v>47.7</c:v>
                </c:pt>
                <c:pt idx="7">
                  <c:v>54.8</c:v>
                </c:pt>
                <c:pt idx="8">
                  <c:v>52.8</c:v>
                </c:pt>
                <c:pt idx="9">
                  <c:v>52.9</c:v>
                </c:pt>
                <c:pt idx="10">
                  <c:v>54.8</c:v>
                </c:pt>
                <c:pt idx="11">
                  <c:v>45.6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C3-4A6A-8533-211E83CA9C8F}"/>
            </c:ext>
          </c:extLst>
        </c:ser>
        <c:ser>
          <c:idx val="2"/>
          <c:order val="2"/>
          <c:tx>
            <c:strRef>
              <c:f>'6'!$E$8</c:f>
              <c:strCache>
                <c:ptCount val="1"/>
                <c:pt idx="0">
                  <c:v>平等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4C3-4A6A-8533-211E83CA9C8F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'6'!$E$9:$E$20</c:f>
              <c:numCache>
                <c:formatCode>0.0_ </c:formatCode>
                <c:ptCount val="12"/>
                <c:pt idx="0">
                  <c:v>22.6</c:v>
                </c:pt>
                <c:pt idx="1">
                  <c:v>21.8</c:v>
                </c:pt>
                <c:pt idx="3">
                  <c:v>20.5</c:v>
                </c:pt>
                <c:pt idx="4">
                  <c:v>25</c:v>
                </c:pt>
                <c:pt idx="6">
                  <c:v>29.5</c:v>
                </c:pt>
                <c:pt idx="7">
                  <c:v>24.7</c:v>
                </c:pt>
                <c:pt idx="8">
                  <c:v>20.7</c:v>
                </c:pt>
                <c:pt idx="9">
                  <c:v>19.2</c:v>
                </c:pt>
                <c:pt idx="10">
                  <c:v>18.100000000000001</c:v>
                </c:pt>
                <c:pt idx="11">
                  <c:v>26.1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4C3-4A6A-8533-211E83CA9C8F}"/>
            </c:ext>
          </c:extLst>
        </c:ser>
        <c:ser>
          <c:idx val="3"/>
          <c:order val="3"/>
          <c:tx>
            <c:strRef>
              <c:f>'6'!$F$8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04C3-4A6A-8533-211E83CA9C8F}"/>
              </c:ext>
            </c:extLst>
          </c:dPt>
          <c:dLbls>
            <c:dLbl>
              <c:idx val="7"/>
              <c:layout>
                <c:manualLayout>
                  <c:x val="-9.4459870174524434E-3"/>
                  <c:y val="-2.68493567035904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4C3-4A6A-8533-211E83CA9C8F}"/>
                </c:ext>
              </c:extLst>
            </c:dLbl>
            <c:dLbl>
              <c:idx val="8"/>
              <c:layout>
                <c:manualLayout>
                  <c:x val="-1.2144840451010285E-2"/>
                  <c:y val="-2.52799644089949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4C3-4A6A-8533-211E83CA9C8F}"/>
                </c:ext>
              </c:extLst>
            </c:dLbl>
            <c:dLbl>
              <c:idx val="9"/>
              <c:layout>
                <c:manualLayout>
                  <c:x val="-8.0965603006737212E-3"/>
                  <c:y val="-2.36999666334328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4C3-4A6A-8533-211E83CA9C8F}"/>
                </c:ext>
              </c:extLst>
            </c:dLbl>
            <c:dLbl>
              <c:idx val="10"/>
              <c:layout>
                <c:manualLayout>
                  <c:x val="-1.2144840451010285E-2"/>
                  <c:y val="-2.36999666334328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4C3-4A6A-8533-211E83CA9C8F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'6'!$F$9:$F$20</c:f>
              <c:numCache>
                <c:formatCode>0.0_ </c:formatCode>
                <c:ptCount val="12"/>
                <c:pt idx="0">
                  <c:v>5</c:v>
                </c:pt>
                <c:pt idx="1">
                  <c:v>4.5999999999999996</c:v>
                </c:pt>
                <c:pt idx="3">
                  <c:v>6</c:v>
                </c:pt>
                <c:pt idx="4">
                  <c:v>4</c:v>
                </c:pt>
                <c:pt idx="6">
                  <c:v>4.5999999999999996</c:v>
                </c:pt>
                <c:pt idx="7">
                  <c:v>2.9</c:v>
                </c:pt>
                <c:pt idx="8">
                  <c:v>3.1</c:v>
                </c:pt>
                <c:pt idx="9">
                  <c:v>2.2000000000000002</c:v>
                </c:pt>
                <c:pt idx="10">
                  <c:v>4.4000000000000004</c:v>
                </c:pt>
                <c:pt idx="11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4C3-4A6A-8533-211E83CA9C8F}"/>
            </c:ext>
          </c:extLst>
        </c:ser>
        <c:ser>
          <c:idx val="4"/>
          <c:order val="4"/>
          <c:tx>
            <c:strRef>
              <c:f>'6'!$G$8</c:f>
              <c:strCache>
                <c:ptCount val="1"/>
                <c:pt idx="0">
                  <c:v>どちらかといえば女性の方が優遇されている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4C3-4A6A-8533-211E83CA9C8F}"/>
              </c:ext>
            </c:extLst>
          </c:dPt>
          <c:dLbls>
            <c:dLbl>
              <c:idx val="0"/>
              <c:layout>
                <c:manualLayout>
                  <c:x val="0"/>
                  <c:y val="-2.3690608856109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4C3-4A6A-8533-211E83CA9C8F}"/>
                </c:ext>
              </c:extLst>
            </c:dLbl>
            <c:dLbl>
              <c:idx val="1"/>
              <c:layout>
                <c:manualLayout>
                  <c:x val="0"/>
                  <c:y val="-2.8428730627331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4C3-4A6A-8533-211E83CA9C8F}"/>
                </c:ext>
              </c:extLst>
            </c:dLbl>
            <c:dLbl>
              <c:idx val="3"/>
              <c:layout>
                <c:manualLayout>
                  <c:x val="-1.9791363214574116E-16"/>
                  <c:y val="-2.684935670359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4C3-4A6A-8533-211E83CA9C8F}"/>
                </c:ext>
              </c:extLst>
            </c:dLbl>
            <c:dLbl>
              <c:idx val="4"/>
              <c:layout>
                <c:manualLayout>
                  <c:x val="1.3494267167789206E-3"/>
                  <c:y val="-3.0008104551071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4C3-4A6A-8533-211E83CA9C8F}"/>
                </c:ext>
              </c:extLst>
            </c:dLbl>
            <c:dLbl>
              <c:idx val="6"/>
              <c:layout>
                <c:manualLayout>
                  <c:x val="-1.9791363214574116E-16"/>
                  <c:y val="-2.8428730627331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4C3-4A6A-8533-211E83CA9C8F}"/>
                </c:ext>
              </c:extLst>
            </c:dLbl>
            <c:dLbl>
              <c:idx val="7"/>
              <c:layout>
                <c:manualLayout>
                  <c:x val="0"/>
                  <c:y val="-2.684935670359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4C3-4A6A-8533-211E83CA9C8F}"/>
                </c:ext>
              </c:extLst>
            </c:dLbl>
            <c:dLbl>
              <c:idx val="8"/>
              <c:layout>
                <c:manualLayout>
                  <c:x val="-1.9791363214574116E-16"/>
                  <c:y val="-2.5269982779849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4C3-4A6A-8533-211E83CA9C8F}"/>
                </c:ext>
              </c:extLst>
            </c:dLbl>
            <c:dLbl>
              <c:idx val="9"/>
              <c:layout>
                <c:manualLayout>
                  <c:x val="-1.9791363214574116E-16"/>
                  <c:y val="-2.369060885610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4C3-4A6A-8533-211E83CA9C8F}"/>
                </c:ext>
              </c:extLst>
            </c:dLbl>
            <c:dLbl>
              <c:idx val="10"/>
              <c:layout>
                <c:manualLayout>
                  <c:x val="-1.3494267167789206E-3"/>
                  <c:y val="-2.6849356703590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4C3-4A6A-8533-211E83CA9C8F}"/>
                </c:ext>
              </c:extLst>
            </c:dLbl>
            <c:dLbl>
              <c:idx val="11"/>
              <c:layout>
                <c:manualLayout>
                  <c:x val="0"/>
                  <c:y val="-2.2111234932368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04C3-4A6A-8533-211E83CA9C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'6'!$G$9:$G$20</c:f>
              <c:numCache>
                <c:formatCode>0.0_ </c:formatCode>
                <c:ptCount val="12"/>
                <c:pt idx="0">
                  <c:v>2.1</c:v>
                </c:pt>
                <c:pt idx="1">
                  <c:v>2.8</c:v>
                </c:pt>
                <c:pt idx="3">
                  <c:v>1.9</c:v>
                </c:pt>
                <c:pt idx="4">
                  <c:v>2.2999999999999998</c:v>
                </c:pt>
                <c:pt idx="6">
                  <c:v>4.0999999999999996</c:v>
                </c:pt>
                <c:pt idx="7">
                  <c:v>1.8</c:v>
                </c:pt>
                <c:pt idx="8">
                  <c:v>1.1000000000000001</c:v>
                </c:pt>
                <c:pt idx="9">
                  <c:v>2.2000000000000002</c:v>
                </c:pt>
                <c:pt idx="10">
                  <c:v>1.7</c:v>
                </c:pt>
                <c:pt idx="11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04C3-4A6A-8533-211E83CA9C8F}"/>
            </c:ext>
          </c:extLst>
        </c:ser>
        <c:ser>
          <c:idx val="5"/>
          <c:order val="5"/>
          <c:tx>
            <c:strRef>
              <c:f>'6'!$H$8</c:f>
              <c:strCache>
                <c:ptCount val="1"/>
                <c:pt idx="0">
                  <c:v>女性の方が非常に優遇されている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4C3-4A6A-8533-211E83CA9C8F}"/>
              </c:ext>
            </c:extLst>
          </c:dPt>
          <c:dLbls>
            <c:dLbl>
              <c:idx val="0"/>
              <c:layout>
                <c:manualLayout>
                  <c:x val="1.7542547318125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04C3-4A6A-8533-211E83CA9C8F}"/>
                </c:ext>
              </c:extLst>
            </c:dLbl>
            <c:dLbl>
              <c:idx val="1"/>
              <c:layout>
                <c:manualLayout>
                  <c:x val="1.61931206013470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04C3-4A6A-8533-211E83CA9C8F}"/>
                </c:ext>
              </c:extLst>
            </c:dLbl>
            <c:dLbl>
              <c:idx val="3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04C3-4A6A-8533-211E83CA9C8F}"/>
                </c:ext>
              </c:extLst>
            </c:dLbl>
            <c:dLbl>
              <c:idx val="4"/>
              <c:layout>
                <c:manualLayout>
                  <c:x val="1.4843693884568127E-2"/>
                  <c:y val="5.793258252847656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04C3-4A6A-8533-211E83CA9C8F}"/>
                </c:ext>
              </c:extLst>
            </c:dLbl>
            <c:dLbl>
              <c:idx val="6"/>
              <c:layout>
                <c:manualLayout>
                  <c:x val="2.0241400751683809E-2"/>
                  <c:y val="1.244092736663139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04C3-4A6A-8533-211E83CA9C8F}"/>
                </c:ext>
              </c:extLst>
            </c:dLbl>
            <c:dLbl>
              <c:idx val="7"/>
              <c:layout>
                <c:manualLayout>
                  <c:x val="1.34942671677892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04C3-4A6A-8533-211E83CA9C8F}"/>
                </c:ext>
              </c:extLst>
            </c:dLbl>
            <c:dLbl>
              <c:idx val="8"/>
              <c:layout>
                <c:manualLayout>
                  <c:x val="1.7542547318125969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04C3-4A6A-8533-211E83CA9C8F}"/>
                </c:ext>
              </c:extLst>
            </c:dLbl>
            <c:dLbl>
              <c:idx val="9"/>
              <c:layout>
                <c:manualLayout>
                  <c:x val="1.3494267167789205E-2"/>
                  <c:y val="-1.57999777556218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04C3-4A6A-8533-211E83CA9C8F}"/>
                </c:ext>
              </c:extLst>
            </c:dLbl>
            <c:dLbl>
              <c:idx val="10"/>
              <c:layout>
                <c:manualLayout>
                  <c:x val="1.8891974034904887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04C3-4A6A-8533-211E83CA9C8F}"/>
                </c:ext>
              </c:extLst>
            </c:dLbl>
            <c:dLbl>
              <c:idx val="11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04C3-4A6A-8533-211E83CA9C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'6'!$H$9:$H$20</c:f>
              <c:numCache>
                <c:formatCode>0.0_ </c:formatCode>
                <c:ptCount val="12"/>
                <c:pt idx="0">
                  <c:v>0.2</c:v>
                </c:pt>
                <c:pt idx="1">
                  <c:v>0.4</c:v>
                </c:pt>
                <c:pt idx="3">
                  <c:v>0.1</c:v>
                </c:pt>
                <c:pt idx="4">
                  <c:v>0.3</c:v>
                </c:pt>
                <c:pt idx="6">
                  <c:v>0.8</c:v>
                </c:pt>
                <c:pt idx="7">
                  <c:v>0.4</c:v>
                </c:pt>
                <c:pt idx="8">
                  <c:v>0.4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04C3-4A6A-8533-211E83CA9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268104"/>
        <c:axId val="426268744"/>
      </c:barChart>
      <c:catAx>
        <c:axId val="4262681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744"/>
        <c:crosses val="autoZero"/>
        <c:auto val="1"/>
        <c:lblAlgn val="ctr"/>
        <c:lblOffset val="100"/>
        <c:noMultiLvlLbl val="0"/>
      </c:catAx>
      <c:valAx>
        <c:axId val="426268744"/>
        <c:scaling>
          <c:orientation val="minMax"/>
          <c:max val="100.5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5B8-5A75-423C-9E17-06330167D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D4A-95B3-4838-A1F4-36390FFBE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819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5B8-5A75-423C-9E17-06330167D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D4A-95B3-4838-A1F4-36390FFBE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25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5B8-5A75-423C-9E17-06330167D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D4A-95B3-4838-A1F4-36390FFBE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936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921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1778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33491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94658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35913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2281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3412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5B8-5A75-423C-9E17-06330167D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D4A-95B3-4838-A1F4-36390FFBE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40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5B8-5A75-423C-9E17-06330167D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D4A-95B3-4838-A1F4-36390FFBE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94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5B8-5A75-423C-9E17-06330167D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D4A-95B3-4838-A1F4-36390FFBE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1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5B8-5A75-423C-9E17-06330167D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D4A-95B3-4838-A1F4-36390FFBE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891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5B8-5A75-423C-9E17-06330167D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D4A-95B3-4838-A1F4-36390FFBE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86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5B8-5A75-423C-9E17-06330167D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D4A-95B3-4838-A1F4-36390FFBE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849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5B8-5A75-423C-9E17-06330167D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D4A-95B3-4838-A1F4-36390FFBE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59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F5B8-5A75-423C-9E17-06330167D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D4A-95B3-4838-A1F4-36390FFBE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83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0F5B8-5A75-423C-9E17-06330167D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04D4A-95B3-4838-A1F4-36390FFBE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52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39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AFA05D1-75A9-4C5D-8AC2-A6BCC9A6374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4299" y="1054099"/>
          <a:ext cx="8775701" cy="5448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00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2022-09-14T08:49:58Z</dcterms:created>
  <dcterms:modified xsi:type="dcterms:W3CDTF">2022-09-14T08:49:58Z</dcterms:modified>
</cp:coreProperties>
</file>