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400" b="0" i="0" u="none" strike="noStrike" baseline="0" dirty="0">
                <a:effectLst/>
              </a:rPr>
              <a:t>法律や制度の上での男女の地位の平等感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'5'!$C$8</c:f>
              <c:strCache>
                <c:ptCount val="1"/>
                <c:pt idx="0">
                  <c:v>男性の方が非常に優遇されている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70E-4DED-8479-5AE1C9EFAFD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'5'!$C$9:$C$20</c:f>
              <c:numCache>
                <c:formatCode>0.0_ </c:formatCode>
                <c:ptCount val="12"/>
                <c:pt idx="0">
                  <c:v>10.3</c:v>
                </c:pt>
                <c:pt idx="1">
                  <c:v>10.6</c:v>
                </c:pt>
                <c:pt idx="3">
                  <c:v>12.4</c:v>
                </c:pt>
                <c:pt idx="4">
                  <c:v>7.8</c:v>
                </c:pt>
                <c:pt idx="6">
                  <c:v>8.6999999999999993</c:v>
                </c:pt>
                <c:pt idx="7">
                  <c:v>6.1</c:v>
                </c:pt>
                <c:pt idx="8">
                  <c:v>10.8</c:v>
                </c:pt>
                <c:pt idx="9">
                  <c:v>11.8</c:v>
                </c:pt>
                <c:pt idx="10">
                  <c:v>11.7</c:v>
                </c:pt>
                <c:pt idx="11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0E-4DED-8479-5AE1C9EFAFD9}"/>
            </c:ext>
          </c:extLst>
        </c:ser>
        <c:ser>
          <c:idx val="1"/>
          <c:order val="1"/>
          <c:tx>
            <c:strRef>
              <c:f>'5'!$D$8</c:f>
              <c:strCache>
                <c:ptCount val="1"/>
                <c:pt idx="0">
                  <c:v>どちらかといえば男性の方が優遇されている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70E-4DED-8479-5AE1C9EFAFD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'5'!$D$9:$D$20</c:f>
              <c:numCache>
                <c:formatCode>0.0_ </c:formatCode>
                <c:ptCount val="12"/>
                <c:pt idx="0">
                  <c:v>36.6</c:v>
                </c:pt>
                <c:pt idx="1">
                  <c:v>34.700000000000003</c:v>
                </c:pt>
                <c:pt idx="3">
                  <c:v>39.700000000000003</c:v>
                </c:pt>
                <c:pt idx="4">
                  <c:v>33.200000000000003</c:v>
                </c:pt>
                <c:pt idx="6">
                  <c:v>30.7</c:v>
                </c:pt>
                <c:pt idx="7">
                  <c:v>42.3</c:v>
                </c:pt>
                <c:pt idx="8">
                  <c:v>41.1</c:v>
                </c:pt>
                <c:pt idx="9">
                  <c:v>37.700000000000003</c:v>
                </c:pt>
                <c:pt idx="10">
                  <c:v>37.9</c:v>
                </c:pt>
                <c:pt idx="11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70E-4DED-8479-5AE1C9EFAFD9}"/>
            </c:ext>
          </c:extLst>
        </c:ser>
        <c:ser>
          <c:idx val="2"/>
          <c:order val="2"/>
          <c:tx>
            <c:strRef>
              <c:f>'5'!$E$8</c:f>
              <c:strCache>
                <c:ptCount val="1"/>
                <c:pt idx="0">
                  <c:v>平等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70E-4DED-8479-5AE1C9EFAFD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'5'!$E$9:$E$20</c:f>
              <c:numCache>
                <c:formatCode>0.0_ </c:formatCode>
                <c:ptCount val="12"/>
                <c:pt idx="0">
                  <c:v>39.700000000000003</c:v>
                </c:pt>
                <c:pt idx="1">
                  <c:v>40.799999999999997</c:v>
                </c:pt>
                <c:pt idx="3">
                  <c:v>33.299999999999997</c:v>
                </c:pt>
                <c:pt idx="4">
                  <c:v>46.8</c:v>
                </c:pt>
                <c:pt idx="6">
                  <c:v>46.5</c:v>
                </c:pt>
                <c:pt idx="7">
                  <c:v>37.299999999999997</c:v>
                </c:pt>
                <c:pt idx="8">
                  <c:v>35.700000000000003</c:v>
                </c:pt>
                <c:pt idx="9">
                  <c:v>41.7</c:v>
                </c:pt>
                <c:pt idx="10">
                  <c:v>38.700000000000003</c:v>
                </c:pt>
                <c:pt idx="11">
                  <c:v>40.200000000000003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70E-4DED-8479-5AE1C9EFAFD9}"/>
            </c:ext>
          </c:extLst>
        </c:ser>
        <c:ser>
          <c:idx val="3"/>
          <c:order val="3"/>
          <c:tx>
            <c:strRef>
              <c:f>'5'!$F$8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E70E-4DED-8479-5AE1C9EFAFD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'5'!$F$9:$F$20</c:f>
              <c:numCache>
                <c:formatCode>0.0_ </c:formatCode>
                <c:ptCount val="12"/>
                <c:pt idx="0">
                  <c:v>9</c:v>
                </c:pt>
                <c:pt idx="1">
                  <c:v>8.3000000000000007</c:v>
                </c:pt>
                <c:pt idx="3">
                  <c:v>11.2</c:v>
                </c:pt>
                <c:pt idx="4">
                  <c:v>6.5</c:v>
                </c:pt>
                <c:pt idx="6">
                  <c:v>5</c:v>
                </c:pt>
                <c:pt idx="7">
                  <c:v>5</c:v>
                </c:pt>
                <c:pt idx="8">
                  <c:v>6.1</c:v>
                </c:pt>
                <c:pt idx="9">
                  <c:v>4.5</c:v>
                </c:pt>
                <c:pt idx="10">
                  <c:v>9.8000000000000007</c:v>
                </c:pt>
                <c:pt idx="1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70E-4DED-8479-5AE1C9EFAFD9}"/>
            </c:ext>
          </c:extLst>
        </c:ser>
        <c:ser>
          <c:idx val="4"/>
          <c:order val="4"/>
          <c:tx>
            <c:strRef>
              <c:f>'5'!$G$8</c:f>
              <c:strCache>
                <c:ptCount val="1"/>
                <c:pt idx="0">
                  <c:v>どちらかといえば女性の方が優遇されている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70E-4DED-8479-5AE1C9EFAFD9}"/>
              </c:ext>
            </c:extLst>
          </c:dPt>
          <c:dLbls>
            <c:dLbl>
              <c:idx val="0"/>
              <c:layout>
                <c:manualLayout>
                  <c:x val="0"/>
                  <c:y val="-2.3690608856109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70E-4DED-8479-5AE1C9EFAFD9}"/>
                </c:ext>
              </c:extLst>
            </c:dLbl>
            <c:dLbl>
              <c:idx val="1"/>
              <c:layout>
                <c:manualLayout>
                  <c:x val="0"/>
                  <c:y val="-2.842873062733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70E-4DED-8479-5AE1C9EFAFD9}"/>
                </c:ext>
              </c:extLst>
            </c:dLbl>
            <c:dLbl>
              <c:idx val="3"/>
              <c:layout>
                <c:manualLayout>
                  <c:x val="-1.9791363214574116E-16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70E-4DED-8479-5AE1C9EFAFD9}"/>
                </c:ext>
              </c:extLst>
            </c:dLbl>
            <c:dLbl>
              <c:idx val="4"/>
              <c:layout>
                <c:manualLayout>
                  <c:x val="1.3494267167789206E-3"/>
                  <c:y val="-3.0008104551071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70E-4DED-8479-5AE1C9EFAFD9}"/>
                </c:ext>
              </c:extLst>
            </c:dLbl>
            <c:dLbl>
              <c:idx val="6"/>
              <c:layout>
                <c:manualLayout>
                  <c:x val="-1.9791363214574116E-16"/>
                  <c:y val="-2.842873062733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70E-4DED-8479-5AE1C9EFAFD9}"/>
                </c:ext>
              </c:extLst>
            </c:dLbl>
            <c:dLbl>
              <c:idx val="7"/>
              <c:layout>
                <c:manualLayout>
                  <c:x val="0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70E-4DED-8479-5AE1C9EFAFD9}"/>
                </c:ext>
              </c:extLst>
            </c:dLbl>
            <c:dLbl>
              <c:idx val="8"/>
              <c:layout>
                <c:manualLayout>
                  <c:x val="-1.9791363214574116E-16"/>
                  <c:y val="-2.5269982779849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70E-4DED-8479-5AE1C9EFAFD9}"/>
                </c:ext>
              </c:extLst>
            </c:dLbl>
            <c:dLbl>
              <c:idx val="9"/>
              <c:layout>
                <c:manualLayout>
                  <c:x val="-1.9791363214574116E-16"/>
                  <c:y val="-2.369060885610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70E-4DED-8479-5AE1C9EFAFD9}"/>
                </c:ext>
              </c:extLst>
            </c:dLbl>
            <c:dLbl>
              <c:idx val="10"/>
              <c:layout>
                <c:manualLayout>
                  <c:x val="-1.3494267167789206E-3"/>
                  <c:y val="-2.6849356703590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70E-4DED-8479-5AE1C9EFAFD9}"/>
                </c:ext>
              </c:extLst>
            </c:dLbl>
            <c:dLbl>
              <c:idx val="11"/>
              <c:layout>
                <c:manualLayout>
                  <c:x val="0"/>
                  <c:y val="-2.2111234932368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70E-4DED-8479-5AE1C9EFAF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'5'!$G$9:$G$20</c:f>
              <c:numCache>
                <c:formatCode>0.0_ </c:formatCode>
                <c:ptCount val="12"/>
                <c:pt idx="0">
                  <c:v>4</c:v>
                </c:pt>
                <c:pt idx="1">
                  <c:v>5</c:v>
                </c:pt>
                <c:pt idx="3">
                  <c:v>3.1</c:v>
                </c:pt>
                <c:pt idx="4">
                  <c:v>5.0999999999999996</c:v>
                </c:pt>
                <c:pt idx="6">
                  <c:v>8.3000000000000007</c:v>
                </c:pt>
                <c:pt idx="7">
                  <c:v>8.1999999999999993</c:v>
                </c:pt>
                <c:pt idx="8">
                  <c:v>5.6</c:v>
                </c:pt>
                <c:pt idx="9">
                  <c:v>4</c:v>
                </c:pt>
                <c:pt idx="10">
                  <c:v>1.9</c:v>
                </c:pt>
                <c:pt idx="11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E70E-4DED-8479-5AE1C9EFAFD9}"/>
            </c:ext>
          </c:extLst>
        </c:ser>
        <c:ser>
          <c:idx val="5"/>
          <c:order val="5"/>
          <c:tx>
            <c:strRef>
              <c:f>'5'!$H$8</c:f>
              <c:strCache>
                <c:ptCount val="1"/>
                <c:pt idx="0">
                  <c:v>女性の方が非常に優遇されている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E70E-4DED-8479-5AE1C9EFAFD9}"/>
              </c:ext>
            </c:extLst>
          </c:dPt>
          <c:dLbls>
            <c:dLbl>
              <c:idx val="0"/>
              <c:layout>
                <c:manualLayout>
                  <c:x val="1.7542547318125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70E-4DED-8479-5AE1C9EFAFD9}"/>
                </c:ext>
              </c:extLst>
            </c:dLbl>
            <c:dLbl>
              <c:idx val="1"/>
              <c:layout>
                <c:manualLayout>
                  <c:x val="1.61931206013470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70E-4DED-8479-5AE1C9EFAFD9}"/>
                </c:ext>
              </c:extLst>
            </c:dLbl>
            <c:dLbl>
              <c:idx val="3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70E-4DED-8479-5AE1C9EFAFD9}"/>
                </c:ext>
              </c:extLst>
            </c:dLbl>
            <c:dLbl>
              <c:idx val="4"/>
              <c:layout>
                <c:manualLayout>
                  <c:x val="1.4843693884568127E-2"/>
                  <c:y val="5.79325825284765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70E-4DED-8479-5AE1C9EFAFD9}"/>
                </c:ext>
              </c:extLst>
            </c:dLbl>
            <c:dLbl>
              <c:idx val="6"/>
              <c:layout>
                <c:manualLayout>
                  <c:x val="1.079541373423136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70E-4DED-8479-5AE1C9EFAFD9}"/>
                </c:ext>
              </c:extLst>
            </c:dLbl>
            <c:dLbl>
              <c:idx val="7"/>
              <c:layout>
                <c:manualLayout>
                  <c:x val="1.3494267167789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70E-4DED-8479-5AE1C9EFAFD9}"/>
                </c:ext>
              </c:extLst>
            </c:dLbl>
            <c:dLbl>
              <c:idx val="8"/>
              <c:layout>
                <c:manualLayout>
                  <c:x val="1.7542547318125969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70E-4DED-8479-5AE1C9EFAFD9}"/>
                </c:ext>
              </c:extLst>
            </c:dLbl>
            <c:dLbl>
              <c:idx val="9"/>
              <c:layout>
                <c:manualLayout>
                  <c:x val="1.3494267167789205E-2"/>
                  <c:y val="-1.57999777556218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70E-4DED-8479-5AE1C9EFAFD9}"/>
                </c:ext>
              </c:extLst>
            </c:dLbl>
            <c:dLbl>
              <c:idx val="10"/>
              <c:layout>
                <c:manualLayout>
                  <c:x val="1.8891974034904887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E70E-4DED-8479-5AE1C9EFAFD9}"/>
                </c:ext>
              </c:extLst>
            </c:dLbl>
            <c:dLbl>
              <c:idx val="11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E70E-4DED-8479-5AE1C9EFAF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'5'!$H$9:$H$20</c:f>
              <c:numCache>
                <c:formatCode>0.0_ </c:formatCode>
                <c:ptCount val="12"/>
                <c:pt idx="0">
                  <c:v>0.4</c:v>
                </c:pt>
                <c:pt idx="1">
                  <c:v>0.7</c:v>
                </c:pt>
                <c:pt idx="3">
                  <c:v>0.2</c:v>
                </c:pt>
                <c:pt idx="4">
                  <c:v>0.6</c:v>
                </c:pt>
                <c:pt idx="6">
                  <c:v>0.8</c:v>
                </c:pt>
                <c:pt idx="7">
                  <c:v>1.1000000000000001</c:v>
                </c:pt>
                <c:pt idx="8">
                  <c:v>0.7</c:v>
                </c:pt>
                <c:pt idx="9">
                  <c:v>0.2</c:v>
                </c:pt>
                <c:pt idx="10">
                  <c:v>0</c:v>
                </c:pt>
                <c:pt idx="1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E70E-4DED-8479-5AE1C9EFAF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268104"/>
        <c:axId val="426268744"/>
      </c:barChart>
      <c:catAx>
        <c:axId val="426268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744"/>
        <c:crosses val="autoZero"/>
        <c:auto val="1"/>
        <c:lblAlgn val="ctr"/>
        <c:lblOffset val="100"/>
        <c:noMultiLvlLbl val="0"/>
      </c:catAx>
      <c:valAx>
        <c:axId val="426268744"/>
        <c:scaling>
          <c:orientation val="minMax"/>
          <c:max val="100.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285-578A-42BE-988F-79FF49FAF96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77C6-0690-4B83-B089-892C34826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45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285-578A-42BE-988F-79FF49FAF96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77C6-0690-4B83-B089-892C34826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14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285-578A-42BE-988F-79FF49FAF96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77C6-0690-4B83-B089-892C34826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98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750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508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96150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25557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31806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2219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3244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285-578A-42BE-988F-79FF49FAF96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77C6-0690-4B83-B089-892C34826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285-578A-42BE-988F-79FF49FAF96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77C6-0690-4B83-B089-892C34826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65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285-578A-42BE-988F-79FF49FAF96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77C6-0690-4B83-B089-892C34826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06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285-578A-42BE-988F-79FF49FAF96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77C6-0690-4B83-B089-892C34826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65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285-578A-42BE-988F-79FF49FAF96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77C6-0690-4B83-B089-892C34826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0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285-578A-42BE-988F-79FF49FAF96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77C6-0690-4B83-B089-892C34826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10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285-578A-42BE-988F-79FF49FAF96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77C6-0690-4B83-B089-892C34826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24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285-578A-42BE-988F-79FF49FAF96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77C6-0690-4B83-B089-892C34826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56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B0285-578A-42BE-988F-79FF49FAF96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577C6-0690-4B83-B089-892C34826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88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CDCF743-61FA-4DC7-91B7-94DB8DA1A17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5099" y="990600"/>
          <a:ext cx="8813801" cy="553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515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2022-09-14T08:49:57Z</dcterms:created>
  <dcterms:modified xsi:type="dcterms:W3CDTF">2022-09-14T08:49:57Z</dcterms:modified>
</cp:coreProperties>
</file>