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1400" b="0" i="0" u="none" strike="noStrike" baseline="0" dirty="0">
                <a:effectLst/>
              </a:rPr>
              <a:t>政治の場における男女の地位の平等感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'4'!$C$8</c:f>
              <c:strCache>
                <c:ptCount val="1"/>
                <c:pt idx="0">
                  <c:v>男性の方が非常に優遇されている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450-468A-9BAB-905D1EE1EC58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'4'!$C$9:$C$20</c:f>
              <c:numCache>
                <c:formatCode>0.0_ </c:formatCode>
                <c:ptCount val="12"/>
                <c:pt idx="0">
                  <c:v>35</c:v>
                </c:pt>
                <c:pt idx="1">
                  <c:v>27.1</c:v>
                </c:pt>
                <c:pt idx="3">
                  <c:v>37.9</c:v>
                </c:pt>
                <c:pt idx="4">
                  <c:v>31.7</c:v>
                </c:pt>
                <c:pt idx="6">
                  <c:v>30.7</c:v>
                </c:pt>
                <c:pt idx="7">
                  <c:v>35.5</c:v>
                </c:pt>
                <c:pt idx="8">
                  <c:v>39.6</c:v>
                </c:pt>
                <c:pt idx="9">
                  <c:v>38.6</c:v>
                </c:pt>
                <c:pt idx="10">
                  <c:v>34.6</c:v>
                </c:pt>
                <c:pt idx="11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50-468A-9BAB-905D1EE1EC58}"/>
            </c:ext>
          </c:extLst>
        </c:ser>
        <c:ser>
          <c:idx val="1"/>
          <c:order val="1"/>
          <c:tx>
            <c:strRef>
              <c:f>'4'!$D$8</c:f>
              <c:strCache>
                <c:ptCount val="1"/>
                <c:pt idx="0">
                  <c:v>どちらかといえば男性の方が優遇されている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450-468A-9BAB-905D1EE1EC58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'4'!$D$9:$D$20</c:f>
              <c:numCache>
                <c:formatCode>0.0_ </c:formatCode>
                <c:ptCount val="12"/>
                <c:pt idx="0">
                  <c:v>44</c:v>
                </c:pt>
                <c:pt idx="1">
                  <c:v>46.3</c:v>
                </c:pt>
                <c:pt idx="3">
                  <c:v>44.5</c:v>
                </c:pt>
                <c:pt idx="4">
                  <c:v>43.5</c:v>
                </c:pt>
                <c:pt idx="6">
                  <c:v>45.6</c:v>
                </c:pt>
                <c:pt idx="7">
                  <c:v>46.6</c:v>
                </c:pt>
                <c:pt idx="8">
                  <c:v>43.6</c:v>
                </c:pt>
                <c:pt idx="9">
                  <c:v>44.4</c:v>
                </c:pt>
                <c:pt idx="10">
                  <c:v>48.1</c:v>
                </c:pt>
                <c:pt idx="11">
                  <c:v>39.5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50-468A-9BAB-905D1EE1EC58}"/>
            </c:ext>
          </c:extLst>
        </c:ser>
        <c:ser>
          <c:idx val="2"/>
          <c:order val="2"/>
          <c:tx>
            <c:strRef>
              <c:f>'4'!$E$8</c:f>
              <c:strCache>
                <c:ptCount val="1"/>
                <c:pt idx="0">
                  <c:v>平等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450-468A-9BAB-905D1EE1EC58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'4'!$E$9:$E$20</c:f>
              <c:numCache>
                <c:formatCode>0.0_ </c:formatCode>
                <c:ptCount val="12"/>
                <c:pt idx="0">
                  <c:v>14.4</c:v>
                </c:pt>
                <c:pt idx="1">
                  <c:v>18.899999999999999</c:v>
                </c:pt>
                <c:pt idx="3">
                  <c:v>11</c:v>
                </c:pt>
                <c:pt idx="4">
                  <c:v>18.3</c:v>
                </c:pt>
                <c:pt idx="6">
                  <c:v>17.8</c:v>
                </c:pt>
                <c:pt idx="7">
                  <c:v>15.8</c:v>
                </c:pt>
                <c:pt idx="8">
                  <c:v>11.9</c:v>
                </c:pt>
                <c:pt idx="9">
                  <c:v>13.6</c:v>
                </c:pt>
                <c:pt idx="10">
                  <c:v>10.8</c:v>
                </c:pt>
                <c:pt idx="11">
                  <c:v>17.399999999999999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50-468A-9BAB-905D1EE1EC58}"/>
            </c:ext>
          </c:extLst>
        </c:ser>
        <c:ser>
          <c:idx val="3"/>
          <c:order val="3"/>
          <c:tx>
            <c:strRef>
              <c:f>'4'!$F$8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9450-468A-9BAB-905D1EE1EC58}"/>
              </c:ext>
            </c:extLst>
          </c:dPt>
          <c:dLbls>
            <c:dLbl>
              <c:idx val="6"/>
              <c:layout>
                <c:manualLayout>
                  <c:x val="-1.0795413734231563E-2"/>
                  <c:y val="-2.52699827798498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450-468A-9BAB-905D1EE1EC58}"/>
                </c:ext>
              </c:extLst>
            </c:dLbl>
            <c:dLbl>
              <c:idx val="7"/>
              <c:layout>
                <c:manualLayout>
                  <c:x val="-2.2940254185241649E-2"/>
                  <c:y val="-2.68493567035904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450-468A-9BAB-905D1EE1EC58}"/>
                </c:ext>
              </c:extLst>
            </c:dLbl>
            <c:dLbl>
              <c:idx val="8"/>
              <c:layout>
                <c:manualLayout>
                  <c:x val="-9.4459870174524434E-3"/>
                  <c:y val="-2.52699827798498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450-468A-9BAB-905D1EE1EC58}"/>
                </c:ext>
              </c:extLst>
            </c:dLbl>
            <c:dLbl>
              <c:idx val="9"/>
              <c:layout>
                <c:manualLayout>
                  <c:x val="-1.6193120601347047E-2"/>
                  <c:y val="-2.05318610086279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450-468A-9BAB-905D1EE1EC58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'4'!$F$9:$F$20</c:f>
              <c:numCache>
                <c:formatCode>0.0_ </c:formatCode>
                <c:ptCount val="12"/>
                <c:pt idx="0">
                  <c:v>5.4</c:v>
                </c:pt>
                <c:pt idx="1">
                  <c:v>5.4</c:v>
                </c:pt>
                <c:pt idx="3">
                  <c:v>5.8</c:v>
                </c:pt>
                <c:pt idx="4">
                  <c:v>5</c:v>
                </c:pt>
                <c:pt idx="6">
                  <c:v>3.7</c:v>
                </c:pt>
                <c:pt idx="7">
                  <c:v>1.8</c:v>
                </c:pt>
                <c:pt idx="8">
                  <c:v>3.1</c:v>
                </c:pt>
                <c:pt idx="9">
                  <c:v>2.2000000000000002</c:v>
                </c:pt>
                <c:pt idx="10">
                  <c:v>5.6</c:v>
                </c:pt>
                <c:pt idx="11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450-468A-9BAB-905D1EE1EC58}"/>
            </c:ext>
          </c:extLst>
        </c:ser>
        <c:ser>
          <c:idx val="4"/>
          <c:order val="4"/>
          <c:tx>
            <c:strRef>
              <c:f>'4'!$G$8</c:f>
              <c:strCache>
                <c:ptCount val="1"/>
                <c:pt idx="0">
                  <c:v>どちらかといえば女性の方が優遇されている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9450-468A-9BAB-905D1EE1EC58}"/>
              </c:ext>
            </c:extLst>
          </c:dPt>
          <c:dLbls>
            <c:dLbl>
              <c:idx val="0"/>
              <c:layout>
                <c:manualLayout>
                  <c:x val="0"/>
                  <c:y val="-2.3690608856109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450-468A-9BAB-905D1EE1EC58}"/>
                </c:ext>
              </c:extLst>
            </c:dLbl>
            <c:dLbl>
              <c:idx val="1"/>
              <c:layout>
                <c:manualLayout>
                  <c:x val="0"/>
                  <c:y val="-2.8428730627331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450-468A-9BAB-905D1EE1EC58}"/>
                </c:ext>
              </c:extLst>
            </c:dLbl>
            <c:dLbl>
              <c:idx val="3"/>
              <c:layout>
                <c:manualLayout>
                  <c:x val="-1.9791363214574116E-16"/>
                  <c:y val="-2.6849356703590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450-468A-9BAB-905D1EE1EC58}"/>
                </c:ext>
              </c:extLst>
            </c:dLbl>
            <c:dLbl>
              <c:idx val="4"/>
              <c:layout>
                <c:manualLayout>
                  <c:x val="1.3494267167789206E-3"/>
                  <c:y val="-3.0008104551071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450-468A-9BAB-905D1EE1EC58}"/>
                </c:ext>
              </c:extLst>
            </c:dLbl>
            <c:dLbl>
              <c:idx val="6"/>
              <c:layout>
                <c:manualLayout>
                  <c:x val="-1.9791363214574116E-16"/>
                  <c:y val="-2.8428730627331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450-468A-9BAB-905D1EE1EC58}"/>
                </c:ext>
              </c:extLst>
            </c:dLbl>
            <c:dLbl>
              <c:idx val="7"/>
              <c:layout>
                <c:manualLayout>
                  <c:x val="0"/>
                  <c:y val="-2.6849356703590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450-468A-9BAB-905D1EE1EC58}"/>
                </c:ext>
              </c:extLst>
            </c:dLbl>
            <c:dLbl>
              <c:idx val="8"/>
              <c:layout>
                <c:manualLayout>
                  <c:x val="-1.9791363214574116E-16"/>
                  <c:y val="-2.5269982779849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450-468A-9BAB-905D1EE1EC58}"/>
                </c:ext>
              </c:extLst>
            </c:dLbl>
            <c:dLbl>
              <c:idx val="9"/>
              <c:layout>
                <c:manualLayout>
                  <c:x val="-1.9791363214574116E-16"/>
                  <c:y val="-2.369060885610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450-468A-9BAB-905D1EE1EC58}"/>
                </c:ext>
              </c:extLst>
            </c:dLbl>
            <c:dLbl>
              <c:idx val="10"/>
              <c:layout>
                <c:manualLayout>
                  <c:x val="-1.3494267167789206E-3"/>
                  <c:y val="-2.6849356703590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450-468A-9BAB-905D1EE1EC58}"/>
                </c:ext>
              </c:extLst>
            </c:dLbl>
            <c:dLbl>
              <c:idx val="11"/>
              <c:layout>
                <c:manualLayout>
                  <c:x val="0"/>
                  <c:y val="-2.2111234932368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450-468A-9BAB-905D1EE1EC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'4'!$G$9:$G$20</c:f>
              <c:numCache>
                <c:formatCode>0.0_ </c:formatCode>
                <c:ptCount val="12"/>
                <c:pt idx="0">
                  <c:v>1.1000000000000001</c:v>
                </c:pt>
                <c:pt idx="1">
                  <c:v>2</c:v>
                </c:pt>
                <c:pt idx="3">
                  <c:v>0.8</c:v>
                </c:pt>
                <c:pt idx="4">
                  <c:v>1.4</c:v>
                </c:pt>
                <c:pt idx="6">
                  <c:v>1.7</c:v>
                </c:pt>
                <c:pt idx="7">
                  <c:v>0.4</c:v>
                </c:pt>
                <c:pt idx="8">
                  <c:v>1.6</c:v>
                </c:pt>
                <c:pt idx="9">
                  <c:v>1.1000000000000001</c:v>
                </c:pt>
                <c:pt idx="10">
                  <c:v>1</c:v>
                </c:pt>
                <c:pt idx="11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9450-468A-9BAB-905D1EE1EC58}"/>
            </c:ext>
          </c:extLst>
        </c:ser>
        <c:ser>
          <c:idx val="5"/>
          <c:order val="5"/>
          <c:tx>
            <c:strRef>
              <c:f>'4'!$H$8</c:f>
              <c:strCache>
                <c:ptCount val="1"/>
                <c:pt idx="0">
                  <c:v>女性の方が非常に優遇されている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9450-468A-9BAB-905D1EE1EC58}"/>
              </c:ext>
            </c:extLst>
          </c:dPt>
          <c:dLbls>
            <c:dLbl>
              <c:idx val="0"/>
              <c:layout>
                <c:manualLayout>
                  <c:x val="1.75425473181257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9450-468A-9BAB-905D1EE1EC58}"/>
                </c:ext>
              </c:extLst>
            </c:dLbl>
            <c:dLbl>
              <c:idx val="1"/>
              <c:layout>
                <c:manualLayout>
                  <c:x val="1.61931206013470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9450-468A-9BAB-905D1EE1EC58}"/>
                </c:ext>
              </c:extLst>
            </c:dLbl>
            <c:dLbl>
              <c:idx val="3"/>
              <c:layout>
                <c:manualLayout>
                  <c:x val="1.7542547318125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9450-468A-9BAB-905D1EE1EC58}"/>
                </c:ext>
              </c:extLst>
            </c:dLbl>
            <c:dLbl>
              <c:idx val="4"/>
              <c:layout>
                <c:manualLayout>
                  <c:x val="1.4843693884568127E-2"/>
                  <c:y val="5.793258252847656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9450-468A-9BAB-905D1EE1EC58}"/>
                </c:ext>
              </c:extLst>
            </c:dLbl>
            <c:dLbl>
              <c:idx val="6"/>
              <c:layout>
                <c:manualLayout>
                  <c:x val="1.079541373423136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9450-468A-9BAB-905D1EE1EC58}"/>
                </c:ext>
              </c:extLst>
            </c:dLbl>
            <c:dLbl>
              <c:idx val="7"/>
              <c:layout>
                <c:manualLayout>
                  <c:x val="1.34942671677892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9450-468A-9BAB-905D1EE1EC58}"/>
                </c:ext>
              </c:extLst>
            </c:dLbl>
            <c:dLbl>
              <c:idx val="8"/>
              <c:layout>
                <c:manualLayout>
                  <c:x val="1.7542547318125969E-2"/>
                  <c:y val="1.158651650569531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9450-468A-9BAB-905D1EE1EC58}"/>
                </c:ext>
              </c:extLst>
            </c:dLbl>
            <c:dLbl>
              <c:idx val="9"/>
              <c:layout>
                <c:manualLayout>
                  <c:x val="1.3494267167789205E-2"/>
                  <c:y val="-1.57999777556218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9450-468A-9BAB-905D1EE1EC58}"/>
                </c:ext>
              </c:extLst>
            </c:dLbl>
            <c:dLbl>
              <c:idx val="10"/>
              <c:layout>
                <c:manualLayout>
                  <c:x val="1.8891974034904887E-2"/>
                  <c:y val="1.158651650569531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9450-468A-9BAB-905D1EE1EC58}"/>
                </c:ext>
              </c:extLst>
            </c:dLbl>
            <c:dLbl>
              <c:idx val="11"/>
              <c:layout>
                <c:manualLayout>
                  <c:x val="1.7542547318125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9450-468A-9BAB-905D1EE1EC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'4'!$H$9:$H$20</c:f>
              <c:numCache>
                <c:formatCode>0.0_ </c:formatCode>
                <c:ptCount val="12"/>
                <c:pt idx="0">
                  <c:v>0.1</c:v>
                </c:pt>
                <c:pt idx="1">
                  <c:v>0.3</c:v>
                </c:pt>
                <c:pt idx="3">
                  <c:v>0.1</c:v>
                </c:pt>
                <c:pt idx="4">
                  <c:v>0.2</c:v>
                </c:pt>
                <c:pt idx="6">
                  <c:v>0.4</c:v>
                </c:pt>
                <c:pt idx="7">
                  <c:v>0</c:v>
                </c:pt>
                <c:pt idx="8">
                  <c:v>0.2</c:v>
                </c:pt>
                <c:pt idx="9">
                  <c:v>0</c:v>
                </c:pt>
                <c:pt idx="10">
                  <c:v>0</c:v>
                </c:pt>
                <c:pt idx="1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9450-468A-9BAB-905D1EE1EC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268104"/>
        <c:axId val="426268744"/>
      </c:barChart>
      <c:catAx>
        <c:axId val="4262681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744"/>
        <c:crosses val="autoZero"/>
        <c:auto val="1"/>
        <c:lblAlgn val="ctr"/>
        <c:lblOffset val="100"/>
        <c:noMultiLvlLbl val="0"/>
      </c:catAx>
      <c:valAx>
        <c:axId val="426268744"/>
        <c:scaling>
          <c:orientation val="minMax"/>
          <c:max val="100.5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42AA-C3BF-43BF-BC9C-2937B74FC2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A395-0F21-4163-89FC-56BF426B9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57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42AA-C3BF-43BF-BC9C-2937B74FC2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A395-0F21-4163-89FC-56BF426B9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88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42AA-C3BF-43BF-BC9C-2937B74FC2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A395-0F21-4163-89FC-56BF426B9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568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101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784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33485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33522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52648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2296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424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42AA-C3BF-43BF-BC9C-2937B74FC2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A395-0F21-4163-89FC-56BF426B9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23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42AA-C3BF-43BF-BC9C-2937B74FC2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A395-0F21-4163-89FC-56BF426B9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33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42AA-C3BF-43BF-BC9C-2937B74FC2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A395-0F21-4163-89FC-56BF426B9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84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42AA-C3BF-43BF-BC9C-2937B74FC2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A395-0F21-4163-89FC-56BF426B9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78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42AA-C3BF-43BF-BC9C-2937B74FC2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A395-0F21-4163-89FC-56BF426B9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84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42AA-C3BF-43BF-BC9C-2937B74FC2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A395-0F21-4163-89FC-56BF426B9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55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42AA-C3BF-43BF-BC9C-2937B74FC2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A395-0F21-4163-89FC-56BF426B9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99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42AA-C3BF-43BF-BC9C-2937B74FC2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A395-0F21-4163-89FC-56BF426B9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30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142AA-C3BF-43BF-BC9C-2937B74FC29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5A395-0F21-4163-89FC-56BF426B9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46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04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2E0E409-7348-4AA0-984C-C4BF149B721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7799" y="1028699"/>
          <a:ext cx="8737601" cy="5397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779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2022-09-14T08:49:55Z</dcterms:created>
  <dcterms:modified xsi:type="dcterms:W3CDTF">2022-09-14T08:49:55Z</dcterms:modified>
</cp:coreProperties>
</file>