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学校教育の場における男女の地位の平等感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男性の方が非常に優遇されている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A6-4BDA-A313-DDD7410A1597}"/>
              </c:ext>
            </c:extLst>
          </c:dPt>
          <c:dLbls>
            <c:dLbl>
              <c:idx val="0"/>
              <c:layout>
                <c:manualLayout>
                  <c:x val="0"/>
                  <c:y val="-2.5269982779849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A6-4BDA-A313-DDD7410A1597}"/>
                </c:ext>
              </c:extLst>
            </c:dLbl>
            <c:dLbl>
              <c:idx val="1"/>
              <c:layout>
                <c:manualLayout>
                  <c:x val="1.3494267167788957E-3"/>
                  <c:y val="-3.1587478474812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A6-4BDA-A313-DDD7410A1597}"/>
                </c:ext>
              </c:extLst>
            </c:dLbl>
            <c:dLbl>
              <c:idx val="3"/>
              <c:layout>
                <c:manualLayout>
                  <c:x val="-2.4739204018217645E-17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A6-4BDA-A313-DDD7410A1597}"/>
                </c:ext>
              </c:extLst>
            </c:dLbl>
            <c:dLbl>
              <c:idx val="4"/>
              <c:layout>
                <c:manualLayout>
                  <c:x val="2.4739204018217645E-17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A6-4BDA-A313-DDD7410A1597}"/>
                </c:ext>
              </c:extLst>
            </c:dLbl>
            <c:dLbl>
              <c:idx val="6"/>
              <c:layout>
                <c:manualLayout>
                  <c:x val="0"/>
                  <c:y val="-3.0008104551071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A6-4BDA-A313-DDD7410A1597}"/>
                </c:ext>
              </c:extLst>
            </c:dLbl>
            <c:dLbl>
              <c:idx val="7"/>
              <c:layout>
                <c:manualLayout>
                  <c:x val="0"/>
                  <c:y val="-2.84287306273310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165384038343273E-2"/>
                      <c:h val="2.3666980427328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DA6-4BDA-A313-DDD7410A1597}"/>
                </c:ext>
              </c:extLst>
            </c:dLbl>
            <c:dLbl>
              <c:idx val="8"/>
              <c:layout>
                <c:manualLayout>
                  <c:x val="-2.4739204018217645E-17"/>
                  <c:y val="-2.5269982779849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DA6-4BDA-A313-DDD7410A1597}"/>
                </c:ext>
              </c:extLst>
            </c:dLbl>
            <c:dLbl>
              <c:idx val="9"/>
              <c:layout>
                <c:manualLayout>
                  <c:x val="0"/>
                  <c:y val="-2.5269982779849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A6-4BDA-A313-DDD7410A1597}"/>
                </c:ext>
              </c:extLst>
            </c:dLbl>
            <c:dLbl>
              <c:idx val="10"/>
              <c:layout>
                <c:manualLayout>
                  <c:x val="0"/>
                  <c:y val="-2.2111234932368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A6-4BDA-A313-DDD7410A1597}"/>
                </c:ext>
              </c:extLst>
            </c:dLbl>
            <c:dLbl>
              <c:idx val="11"/>
              <c:layout>
                <c:manualLayout>
                  <c:x val="0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DA6-4BDA-A313-DDD7410A15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'3'!$C$9:$C$20</c:f>
              <c:numCache>
                <c:formatCode>0.0_ </c:formatCode>
                <c:ptCount val="12"/>
                <c:pt idx="0">
                  <c:v>3.3</c:v>
                </c:pt>
                <c:pt idx="1">
                  <c:v>2.5</c:v>
                </c:pt>
                <c:pt idx="3">
                  <c:v>3.8</c:v>
                </c:pt>
                <c:pt idx="4">
                  <c:v>2.7</c:v>
                </c:pt>
                <c:pt idx="6">
                  <c:v>1.7</c:v>
                </c:pt>
                <c:pt idx="7">
                  <c:v>1.8</c:v>
                </c:pt>
                <c:pt idx="8">
                  <c:v>3.4</c:v>
                </c:pt>
                <c:pt idx="9">
                  <c:v>4.2</c:v>
                </c:pt>
                <c:pt idx="10">
                  <c:v>4</c:v>
                </c:pt>
                <c:pt idx="1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DA6-4BDA-A313-DDD7410A1597}"/>
            </c:ext>
          </c:extLst>
        </c:ser>
        <c:ser>
          <c:idx val="1"/>
          <c:order val="1"/>
          <c:tx>
            <c:strRef>
              <c:f>'3'!$D$8</c:f>
              <c:strCache>
                <c:ptCount val="1"/>
                <c:pt idx="0">
                  <c:v>どちらかといえば男性の方が優遇されている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DA6-4BDA-A313-DDD7410A159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'3'!$D$9:$D$20</c:f>
              <c:numCache>
                <c:formatCode>0.0_ </c:formatCode>
                <c:ptCount val="12"/>
                <c:pt idx="0">
                  <c:v>15.2</c:v>
                </c:pt>
                <c:pt idx="1">
                  <c:v>13.5</c:v>
                </c:pt>
                <c:pt idx="3">
                  <c:v>16</c:v>
                </c:pt>
                <c:pt idx="4">
                  <c:v>14.3</c:v>
                </c:pt>
                <c:pt idx="6">
                  <c:v>12</c:v>
                </c:pt>
                <c:pt idx="7">
                  <c:v>18.3</c:v>
                </c:pt>
                <c:pt idx="8">
                  <c:v>13.7</c:v>
                </c:pt>
                <c:pt idx="9">
                  <c:v>13.6</c:v>
                </c:pt>
                <c:pt idx="10">
                  <c:v>18.100000000000001</c:v>
                </c:pt>
                <c:pt idx="11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DA6-4BDA-A313-DDD7410A1597}"/>
            </c:ext>
          </c:extLst>
        </c:ser>
        <c:ser>
          <c:idx val="2"/>
          <c:order val="2"/>
          <c:tx>
            <c:strRef>
              <c:f>'3'!$E$8</c:f>
              <c:strCache>
                <c:ptCount val="1"/>
                <c:pt idx="0">
                  <c:v>平等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9DA6-4BDA-A313-DDD7410A159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'3'!$E$9:$E$20</c:f>
              <c:numCache>
                <c:formatCode>0.0_ </c:formatCode>
                <c:ptCount val="12"/>
                <c:pt idx="0">
                  <c:v>61.2</c:v>
                </c:pt>
                <c:pt idx="1">
                  <c:v>66.400000000000006</c:v>
                </c:pt>
                <c:pt idx="3">
                  <c:v>59.8</c:v>
                </c:pt>
                <c:pt idx="4">
                  <c:v>62.8</c:v>
                </c:pt>
                <c:pt idx="6">
                  <c:v>76.8</c:v>
                </c:pt>
                <c:pt idx="7">
                  <c:v>68.099999999999994</c:v>
                </c:pt>
                <c:pt idx="8">
                  <c:v>67.2</c:v>
                </c:pt>
                <c:pt idx="9">
                  <c:v>65.8</c:v>
                </c:pt>
                <c:pt idx="10">
                  <c:v>55.4</c:v>
                </c:pt>
                <c:pt idx="11">
                  <c:v>50.8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DA6-4BDA-A313-DDD7410A1597}"/>
            </c:ext>
          </c:extLst>
        </c:ser>
        <c:ser>
          <c:idx val="3"/>
          <c:order val="3"/>
          <c:tx>
            <c:strRef>
              <c:f>'3'!$F$8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DA6-4BDA-A313-DDD7410A159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'3'!$F$9:$F$20</c:f>
              <c:numCache>
                <c:formatCode>0.0_ </c:formatCode>
                <c:ptCount val="12"/>
                <c:pt idx="0">
                  <c:v>17.7</c:v>
                </c:pt>
                <c:pt idx="1">
                  <c:v>14.4</c:v>
                </c:pt>
                <c:pt idx="3">
                  <c:v>18.100000000000001</c:v>
                </c:pt>
                <c:pt idx="4">
                  <c:v>17.3</c:v>
                </c:pt>
                <c:pt idx="6">
                  <c:v>5.4</c:v>
                </c:pt>
                <c:pt idx="7">
                  <c:v>8.6</c:v>
                </c:pt>
                <c:pt idx="8">
                  <c:v>11.9</c:v>
                </c:pt>
                <c:pt idx="9">
                  <c:v>14.7</c:v>
                </c:pt>
                <c:pt idx="10">
                  <c:v>20.8</c:v>
                </c:pt>
                <c:pt idx="11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DA6-4BDA-A313-DDD7410A1597}"/>
            </c:ext>
          </c:extLst>
        </c:ser>
        <c:ser>
          <c:idx val="4"/>
          <c:order val="4"/>
          <c:tx>
            <c:strRef>
              <c:f>'3'!$G$8</c:f>
              <c:strCache>
                <c:ptCount val="1"/>
                <c:pt idx="0">
                  <c:v>どちらかといえば女性の方が優遇されている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9DA6-4BDA-A313-DDD7410A1597}"/>
              </c:ext>
            </c:extLst>
          </c:dPt>
          <c:dLbls>
            <c:dLbl>
              <c:idx val="0"/>
              <c:layout>
                <c:manualLayout>
                  <c:x val="0"/>
                  <c:y val="-2.3690608856109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DA6-4BDA-A313-DDD7410A1597}"/>
                </c:ext>
              </c:extLst>
            </c:dLbl>
            <c:dLbl>
              <c:idx val="1"/>
              <c:layout>
                <c:manualLayout>
                  <c:x val="0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DA6-4BDA-A313-DDD7410A1597}"/>
                </c:ext>
              </c:extLst>
            </c:dLbl>
            <c:dLbl>
              <c:idx val="3"/>
              <c:layout>
                <c:manualLayout>
                  <c:x val="-1.9791363214574116E-16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DA6-4BDA-A313-DDD7410A1597}"/>
                </c:ext>
              </c:extLst>
            </c:dLbl>
            <c:dLbl>
              <c:idx val="4"/>
              <c:layout>
                <c:manualLayout>
                  <c:x val="1.3494267167789206E-3"/>
                  <c:y val="-3.0008104551071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DA6-4BDA-A313-DDD7410A1597}"/>
                </c:ext>
              </c:extLst>
            </c:dLbl>
            <c:dLbl>
              <c:idx val="6"/>
              <c:layout>
                <c:manualLayout>
                  <c:x val="-1.9791363214574116E-16"/>
                  <c:y val="-2.842873062733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DA6-4BDA-A313-DDD7410A1597}"/>
                </c:ext>
              </c:extLst>
            </c:dLbl>
            <c:dLbl>
              <c:idx val="7"/>
              <c:layout>
                <c:manualLayout>
                  <c:x val="0"/>
                  <c:y val="-2.684935670359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DA6-4BDA-A313-DDD7410A1597}"/>
                </c:ext>
              </c:extLst>
            </c:dLbl>
            <c:dLbl>
              <c:idx val="8"/>
              <c:layout>
                <c:manualLayout>
                  <c:x val="-1.9791363214574116E-16"/>
                  <c:y val="-2.5269982779849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DA6-4BDA-A313-DDD7410A1597}"/>
                </c:ext>
              </c:extLst>
            </c:dLbl>
            <c:dLbl>
              <c:idx val="9"/>
              <c:layout>
                <c:manualLayout>
                  <c:x val="-1.9791363214574116E-16"/>
                  <c:y val="-2.3690608856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DA6-4BDA-A313-DDD7410A1597}"/>
                </c:ext>
              </c:extLst>
            </c:dLbl>
            <c:dLbl>
              <c:idx val="10"/>
              <c:layout>
                <c:manualLayout>
                  <c:x val="-1.3494267167789206E-3"/>
                  <c:y val="-2.6849356703590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DA6-4BDA-A313-DDD7410A1597}"/>
                </c:ext>
              </c:extLst>
            </c:dLbl>
            <c:dLbl>
              <c:idx val="11"/>
              <c:layout>
                <c:manualLayout>
                  <c:x val="0"/>
                  <c:y val="-2.2111234932368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DA6-4BDA-A313-DDD7410A15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'3'!$G$9:$G$20</c:f>
              <c:numCache>
                <c:formatCode>0.0_ </c:formatCode>
                <c:ptCount val="12"/>
                <c:pt idx="0">
                  <c:v>2.2999999999999998</c:v>
                </c:pt>
                <c:pt idx="1">
                  <c:v>2.9</c:v>
                </c:pt>
                <c:pt idx="3">
                  <c:v>2</c:v>
                </c:pt>
                <c:pt idx="4">
                  <c:v>2.6</c:v>
                </c:pt>
                <c:pt idx="6">
                  <c:v>4.0999999999999996</c:v>
                </c:pt>
                <c:pt idx="7">
                  <c:v>2.9</c:v>
                </c:pt>
                <c:pt idx="8">
                  <c:v>3.6</c:v>
                </c:pt>
                <c:pt idx="9">
                  <c:v>1.3</c:v>
                </c:pt>
                <c:pt idx="10">
                  <c:v>1.2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9DA6-4BDA-A313-DDD7410A1597}"/>
            </c:ext>
          </c:extLst>
        </c:ser>
        <c:ser>
          <c:idx val="5"/>
          <c:order val="5"/>
          <c:tx>
            <c:strRef>
              <c:f>'3'!$H$8</c:f>
              <c:strCache>
                <c:ptCount val="1"/>
                <c:pt idx="0">
                  <c:v>女性の方が非常に優遇されている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9DA6-4BDA-A313-DDD7410A1597}"/>
              </c:ext>
            </c:extLst>
          </c:dPt>
          <c:dLbls>
            <c:dLbl>
              <c:idx val="0"/>
              <c:layout>
                <c:manualLayout>
                  <c:x val="1.7542547318125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DA6-4BDA-A313-DDD7410A1597}"/>
                </c:ext>
              </c:extLst>
            </c:dLbl>
            <c:dLbl>
              <c:idx val="1"/>
              <c:layout>
                <c:manualLayout>
                  <c:x val="1.619312060134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9DA6-4BDA-A313-DDD7410A1597}"/>
                </c:ext>
              </c:extLst>
            </c:dLbl>
            <c:dLbl>
              <c:idx val="3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DA6-4BDA-A313-DDD7410A1597}"/>
                </c:ext>
              </c:extLst>
            </c:dLbl>
            <c:dLbl>
              <c:idx val="4"/>
              <c:layout>
                <c:manualLayout>
                  <c:x val="1.4843693884568127E-2"/>
                  <c:y val="5.79325825284765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9DA6-4BDA-A313-DDD7410A1597}"/>
                </c:ext>
              </c:extLst>
            </c:dLbl>
            <c:dLbl>
              <c:idx val="6"/>
              <c:layout>
                <c:manualLayout>
                  <c:x val="1.079541373423136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9DA6-4BDA-A313-DDD7410A1597}"/>
                </c:ext>
              </c:extLst>
            </c:dLbl>
            <c:dLbl>
              <c:idx val="7"/>
              <c:layout>
                <c:manualLayout>
                  <c:x val="1.3494267167789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9DA6-4BDA-A313-DDD7410A1597}"/>
                </c:ext>
              </c:extLst>
            </c:dLbl>
            <c:dLbl>
              <c:idx val="8"/>
              <c:layout>
                <c:manualLayout>
                  <c:x val="1.7542547318125969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9DA6-4BDA-A313-DDD7410A1597}"/>
                </c:ext>
              </c:extLst>
            </c:dLbl>
            <c:dLbl>
              <c:idx val="9"/>
              <c:layout>
                <c:manualLayout>
                  <c:x val="1.3494267167789205E-2"/>
                  <c:y val="-1.57999777556218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9DA6-4BDA-A313-DDD7410A1597}"/>
                </c:ext>
              </c:extLst>
            </c:dLbl>
            <c:dLbl>
              <c:idx val="10"/>
              <c:layout>
                <c:manualLayout>
                  <c:x val="1.8891974034904887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9DA6-4BDA-A313-DDD7410A1597}"/>
                </c:ext>
              </c:extLst>
            </c:dLbl>
            <c:dLbl>
              <c:idx val="11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9DA6-4BDA-A313-DDD7410A15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'3'!$H$9:$H$20</c:f>
              <c:numCache>
                <c:formatCode>0.0_ </c:formatCode>
                <c:ptCount val="12"/>
                <c:pt idx="0">
                  <c:v>0.3</c:v>
                </c:pt>
                <c:pt idx="1">
                  <c:v>0.3</c:v>
                </c:pt>
                <c:pt idx="3">
                  <c:v>0.4</c:v>
                </c:pt>
                <c:pt idx="4">
                  <c:v>0.3</c:v>
                </c:pt>
                <c:pt idx="6">
                  <c:v>0</c:v>
                </c:pt>
                <c:pt idx="7">
                  <c:v>0.4</c:v>
                </c:pt>
                <c:pt idx="8">
                  <c:v>0.2</c:v>
                </c:pt>
                <c:pt idx="9">
                  <c:v>0.2</c:v>
                </c:pt>
                <c:pt idx="10">
                  <c:v>0.6</c:v>
                </c:pt>
                <c:pt idx="1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9DA6-4BDA-A313-DDD7410A15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38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29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603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70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4608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3650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35631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32734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478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67783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18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56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14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34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18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31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92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1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5D990-D84B-4A8B-9510-1D09FBAABE6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C726C-EF32-4840-8C63-42530621F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64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9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DBCDBEB-61CB-47A7-B690-2427ABC807A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1" y="977899"/>
          <a:ext cx="8915401" cy="5575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82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2022-09-14T08:49:53Z</dcterms:created>
  <dcterms:modified xsi:type="dcterms:W3CDTF">2022-09-14T08:49:53Z</dcterms:modified>
</cp:coreProperties>
</file>