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400" b="0" i="0" u="none" strike="noStrike" baseline="0" dirty="0">
                <a:effectLst/>
              </a:rPr>
              <a:t>職場における男女の地位の平等感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'2'!$C$8</c:f>
              <c:strCache>
                <c:ptCount val="1"/>
                <c:pt idx="0">
                  <c:v>男性の方が非常に優遇されている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896-4814-BFAB-483BD929F5B8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'2'!$C$9:$C$20</c:f>
              <c:numCache>
                <c:formatCode>0.0_ </c:formatCode>
                <c:ptCount val="12"/>
                <c:pt idx="0">
                  <c:v>13.6</c:v>
                </c:pt>
                <c:pt idx="1">
                  <c:v>15.1</c:v>
                </c:pt>
                <c:pt idx="3">
                  <c:v>14.4</c:v>
                </c:pt>
                <c:pt idx="4">
                  <c:v>12.8</c:v>
                </c:pt>
                <c:pt idx="6">
                  <c:v>11.6</c:v>
                </c:pt>
                <c:pt idx="7">
                  <c:v>10.8</c:v>
                </c:pt>
                <c:pt idx="8">
                  <c:v>15.7</c:v>
                </c:pt>
                <c:pt idx="9">
                  <c:v>15.6</c:v>
                </c:pt>
                <c:pt idx="10">
                  <c:v>14.2</c:v>
                </c:pt>
                <c:pt idx="11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96-4814-BFAB-483BD929F5B8}"/>
            </c:ext>
          </c:extLst>
        </c:ser>
        <c:ser>
          <c:idx val="1"/>
          <c:order val="1"/>
          <c:tx>
            <c:strRef>
              <c:f>'2'!$D$8</c:f>
              <c:strCache>
                <c:ptCount val="1"/>
                <c:pt idx="0">
                  <c:v>どちらかといえば男性の方が優遇されている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896-4814-BFAB-483BD929F5B8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'2'!$D$9:$D$20</c:f>
              <c:numCache>
                <c:formatCode>0.0_ </c:formatCode>
                <c:ptCount val="12"/>
                <c:pt idx="0">
                  <c:v>39.799999999999997</c:v>
                </c:pt>
                <c:pt idx="1">
                  <c:v>41.5</c:v>
                </c:pt>
                <c:pt idx="3">
                  <c:v>39.700000000000003</c:v>
                </c:pt>
                <c:pt idx="4">
                  <c:v>40</c:v>
                </c:pt>
                <c:pt idx="6">
                  <c:v>38.200000000000003</c:v>
                </c:pt>
                <c:pt idx="7">
                  <c:v>53</c:v>
                </c:pt>
                <c:pt idx="8">
                  <c:v>40.9</c:v>
                </c:pt>
                <c:pt idx="9">
                  <c:v>39.1</c:v>
                </c:pt>
                <c:pt idx="10">
                  <c:v>41.2</c:v>
                </c:pt>
                <c:pt idx="11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96-4814-BFAB-483BD929F5B8}"/>
            </c:ext>
          </c:extLst>
        </c:ser>
        <c:ser>
          <c:idx val="2"/>
          <c:order val="2"/>
          <c:tx>
            <c:strRef>
              <c:f>'2'!$E$8</c:f>
              <c:strCache>
                <c:ptCount val="1"/>
                <c:pt idx="0">
                  <c:v>平等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896-4814-BFAB-483BD929F5B8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'2'!$E$9:$E$20</c:f>
              <c:numCache>
                <c:formatCode>0.0_ </c:formatCode>
                <c:ptCount val="12"/>
                <c:pt idx="0">
                  <c:v>30.7</c:v>
                </c:pt>
                <c:pt idx="1">
                  <c:v>29.7</c:v>
                </c:pt>
                <c:pt idx="3">
                  <c:v>28.4</c:v>
                </c:pt>
                <c:pt idx="4">
                  <c:v>33.299999999999997</c:v>
                </c:pt>
                <c:pt idx="6">
                  <c:v>36.5</c:v>
                </c:pt>
                <c:pt idx="7">
                  <c:v>27.6</c:v>
                </c:pt>
                <c:pt idx="8">
                  <c:v>34.4</c:v>
                </c:pt>
                <c:pt idx="9">
                  <c:v>35.9</c:v>
                </c:pt>
                <c:pt idx="10">
                  <c:v>28.7</c:v>
                </c:pt>
                <c:pt idx="11">
                  <c:v>25.8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896-4814-BFAB-483BD929F5B8}"/>
            </c:ext>
          </c:extLst>
        </c:ser>
        <c:ser>
          <c:idx val="3"/>
          <c:order val="3"/>
          <c:tx>
            <c:strRef>
              <c:f>'2'!$F$8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B896-4814-BFAB-483BD929F5B8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'2'!$F$9:$F$20</c:f>
              <c:numCache>
                <c:formatCode>0.0_ </c:formatCode>
                <c:ptCount val="12"/>
                <c:pt idx="0">
                  <c:v>10.9</c:v>
                </c:pt>
                <c:pt idx="1">
                  <c:v>9</c:v>
                </c:pt>
                <c:pt idx="3">
                  <c:v>12.8</c:v>
                </c:pt>
                <c:pt idx="4">
                  <c:v>8.6999999999999993</c:v>
                </c:pt>
                <c:pt idx="6">
                  <c:v>5.8</c:v>
                </c:pt>
                <c:pt idx="7">
                  <c:v>2.5</c:v>
                </c:pt>
                <c:pt idx="8">
                  <c:v>4</c:v>
                </c:pt>
                <c:pt idx="9">
                  <c:v>4.5</c:v>
                </c:pt>
                <c:pt idx="10">
                  <c:v>11.3</c:v>
                </c:pt>
                <c:pt idx="11">
                  <c:v>23.9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896-4814-BFAB-483BD929F5B8}"/>
            </c:ext>
          </c:extLst>
        </c:ser>
        <c:ser>
          <c:idx val="4"/>
          <c:order val="4"/>
          <c:tx>
            <c:strRef>
              <c:f>'2'!$G$8</c:f>
              <c:strCache>
                <c:ptCount val="1"/>
                <c:pt idx="0">
                  <c:v>どちらかといえば女性の方が優遇されている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896-4814-BFAB-483BD929F5B8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'2'!$G$9:$G$20</c:f>
              <c:numCache>
                <c:formatCode>0.0_ </c:formatCode>
                <c:ptCount val="12"/>
                <c:pt idx="0">
                  <c:v>4.5</c:v>
                </c:pt>
                <c:pt idx="1">
                  <c:v>4.0999999999999996</c:v>
                </c:pt>
                <c:pt idx="3">
                  <c:v>4.3</c:v>
                </c:pt>
                <c:pt idx="4">
                  <c:v>4.8</c:v>
                </c:pt>
                <c:pt idx="6">
                  <c:v>7.9</c:v>
                </c:pt>
                <c:pt idx="7">
                  <c:v>5.7</c:v>
                </c:pt>
                <c:pt idx="8">
                  <c:v>4.3</c:v>
                </c:pt>
                <c:pt idx="9">
                  <c:v>4.5</c:v>
                </c:pt>
                <c:pt idx="10">
                  <c:v>4.4000000000000004</c:v>
                </c:pt>
                <c:pt idx="11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896-4814-BFAB-483BD929F5B8}"/>
            </c:ext>
          </c:extLst>
        </c:ser>
        <c:ser>
          <c:idx val="5"/>
          <c:order val="5"/>
          <c:tx>
            <c:strRef>
              <c:f>'2'!$H$8</c:f>
              <c:strCache>
                <c:ptCount val="1"/>
                <c:pt idx="0">
                  <c:v>女性の方が非常に優遇されている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B896-4814-BFAB-483BD929F5B8}"/>
              </c:ext>
            </c:extLst>
          </c:dPt>
          <c:dLbls>
            <c:dLbl>
              <c:idx val="0"/>
              <c:layout>
                <c:manualLayout>
                  <c:x val="1.75425473181257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896-4814-BFAB-483BD929F5B8}"/>
                </c:ext>
              </c:extLst>
            </c:dLbl>
            <c:dLbl>
              <c:idx val="1"/>
              <c:layout>
                <c:manualLayout>
                  <c:x val="1.61931206013470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896-4814-BFAB-483BD929F5B8}"/>
                </c:ext>
              </c:extLst>
            </c:dLbl>
            <c:dLbl>
              <c:idx val="3"/>
              <c:layout>
                <c:manualLayout>
                  <c:x val="1.7542547318125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896-4814-BFAB-483BD929F5B8}"/>
                </c:ext>
              </c:extLst>
            </c:dLbl>
            <c:dLbl>
              <c:idx val="4"/>
              <c:layout>
                <c:manualLayout>
                  <c:x val="1.4843693884568127E-2"/>
                  <c:y val="5.793258252847656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896-4814-BFAB-483BD929F5B8}"/>
                </c:ext>
              </c:extLst>
            </c:dLbl>
            <c:dLbl>
              <c:idx val="6"/>
              <c:layout>
                <c:manualLayout>
                  <c:x val="1.079541373423136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896-4814-BFAB-483BD929F5B8}"/>
                </c:ext>
              </c:extLst>
            </c:dLbl>
            <c:dLbl>
              <c:idx val="7"/>
              <c:layout>
                <c:manualLayout>
                  <c:x val="1.34942671677892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896-4814-BFAB-483BD929F5B8}"/>
                </c:ext>
              </c:extLst>
            </c:dLbl>
            <c:dLbl>
              <c:idx val="8"/>
              <c:layout>
                <c:manualLayout>
                  <c:x val="1.7542547318125969E-2"/>
                  <c:y val="1.15865165056953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896-4814-BFAB-483BD929F5B8}"/>
                </c:ext>
              </c:extLst>
            </c:dLbl>
            <c:dLbl>
              <c:idx val="9"/>
              <c:layout>
                <c:manualLayout>
                  <c:x val="1.3494267167789205E-2"/>
                  <c:y val="-1.57999777556218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896-4814-BFAB-483BD929F5B8}"/>
                </c:ext>
              </c:extLst>
            </c:dLbl>
            <c:dLbl>
              <c:idx val="10"/>
              <c:layout>
                <c:manualLayout>
                  <c:x val="1.8891974034904887E-2"/>
                  <c:y val="1.15865165056953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896-4814-BFAB-483BD929F5B8}"/>
                </c:ext>
              </c:extLst>
            </c:dLbl>
            <c:dLbl>
              <c:idx val="11"/>
              <c:layout>
                <c:manualLayout>
                  <c:x val="1.7542547318125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896-4814-BFAB-483BD929F5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'2'!$H$9:$H$20</c:f>
              <c:numCache>
                <c:formatCode>0.0_ </c:formatCode>
                <c:ptCount val="12"/>
                <c:pt idx="0">
                  <c:v>0.5</c:v>
                </c:pt>
                <c:pt idx="1">
                  <c:v>0.6</c:v>
                </c:pt>
                <c:pt idx="3">
                  <c:v>0.4</c:v>
                </c:pt>
                <c:pt idx="4">
                  <c:v>0.5</c:v>
                </c:pt>
                <c:pt idx="6">
                  <c:v>0</c:v>
                </c:pt>
                <c:pt idx="7">
                  <c:v>0.4</c:v>
                </c:pt>
                <c:pt idx="8">
                  <c:v>0.7</c:v>
                </c:pt>
                <c:pt idx="9">
                  <c:v>0.4</c:v>
                </c:pt>
                <c:pt idx="10">
                  <c:v>0.2</c:v>
                </c:pt>
                <c:pt idx="11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B896-4814-BFAB-483BD929F5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268104"/>
        <c:axId val="426268744"/>
      </c:barChart>
      <c:catAx>
        <c:axId val="4262681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744"/>
        <c:crosses val="autoZero"/>
        <c:auto val="1"/>
        <c:lblAlgn val="ctr"/>
        <c:lblOffset val="100"/>
        <c:noMultiLvlLbl val="0"/>
      </c:catAx>
      <c:valAx>
        <c:axId val="426268744"/>
        <c:scaling>
          <c:orientation val="minMax"/>
          <c:max val="100.5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D9B4-A541-4193-84DD-EBD9AA58DB4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A08-6F0C-46E8-ACEF-038089C40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836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D9B4-A541-4193-84DD-EBD9AA58DB4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A08-6F0C-46E8-ACEF-038089C40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05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D9B4-A541-4193-84DD-EBD9AA58DB4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A08-6F0C-46E8-ACEF-038089C40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410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761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566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49050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68496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6591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1690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49446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D9B4-A541-4193-84DD-EBD9AA58DB4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A08-6F0C-46E8-ACEF-038089C40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992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D9B4-A541-4193-84DD-EBD9AA58DB4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A08-6F0C-46E8-ACEF-038089C40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754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D9B4-A541-4193-84DD-EBD9AA58DB4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A08-6F0C-46E8-ACEF-038089C40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959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D9B4-A541-4193-84DD-EBD9AA58DB4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A08-6F0C-46E8-ACEF-038089C40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84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D9B4-A541-4193-84DD-EBD9AA58DB4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A08-6F0C-46E8-ACEF-038089C40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976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D9B4-A541-4193-84DD-EBD9AA58DB4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A08-6F0C-46E8-ACEF-038089C40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964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D9B4-A541-4193-84DD-EBD9AA58DB4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A08-6F0C-46E8-ACEF-038089C40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21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D9B4-A541-4193-84DD-EBD9AA58DB4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A08-6F0C-46E8-ACEF-038089C40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91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9D9B4-A541-4193-84DD-EBD9AA58DB4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70A08-6F0C-46E8-ACEF-038089C40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18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893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CDA77066-4181-4C64-BBFF-1C0F8934955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03200" y="1016000"/>
          <a:ext cx="8788400" cy="549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284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2022-09-14T08:49:54Z</dcterms:created>
  <dcterms:modified xsi:type="dcterms:W3CDTF">2022-09-14T08:49:54Z</dcterms:modified>
</cp:coreProperties>
</file>