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人間とペットが共生する社会の実現に向けた施策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'15'!$B$9:$B$18</c:f>
              <c:strCache>
                <c:ptCount val="10"/>
                <c:pt idx="0">
                  <c:v>飼い主の迷惑行為に対する規制や指導
を強める</c:v>
                </c:pt>
                <c:pt idx="1">
                  <c:v>ペットの愛護や正しい飼い方について、
学校や社会教育の場で取り上げる</c:v>
                </c:pt>
                <c:pt idx="2">
                  <c:v>テレビ、新聞、インターネットなどでペット
の愛護や正しい飼い方の重要性を訴える</c:v>
                </c:pt>
                <c:pt idx="3">
                  <c:v>ペットの愛護や正しい飼い方について、
民間活動の支援を充実する</c:v>
                </c:pt>
                <c:pt idx="4">
                  <c:v>ペットと触れ合える公園などの公的施設
を増やす</c:v>
                </c:pt>
                <c:pt idx="5">
                  <c:v>ペットを同伴できない公共施設などで、同
伴に必要な条件を作り、同伴できる範囲
を増やす</c:v>
                </c:pt>
                <c:pt idx="6">
                  <c:v>ペットを同伴できる公共施設などで、同伴
に必要な条件を厳しくしたり、同伴できる
範囲を減らす</c:v>
                </c:pt>
                <c:pt idx="7">
                  <c:v>その他</c:v>
                </c:pt>
                <c:pt idx="8">
                  <c:v>特にない</c:v>
                </c:pt>
                <c:pt idx="9">
                  <c:v>わからない</c:v>
                </c:pt>
              </c:strCache>
            </c:strRef>
          </c:cat>
          <c:val>
            <c:numRef>
              <c:f>'15'!$C$9:$C$18</c:f>
              <c:numCache>
                <c:formatCode>0.0_ </c:formatCode>
                <c:ptCount val="10"/>
                <c:pt idx="0">
                  <c:v>54.4</c:v>
                </c:pt>
                <c:pt idx="1">
                  <c:v>46.9</c:v>
                </c:pt>
                <c:pt idx="2">
                  <c:v>40.700000000000003</c:v>
                </c:pt>
                <c:pt idx="3">
                  <c:v>30.7</c:v>
                </c:pt>
                <c:pt idx="4">
                  <c:v>29.6</c:v>
                </c:pt>
                <c:pt idx="5">
                  <c:v>26.5</c:v>
                </c:pt>
                <c:pt idx="6">
                  <c:v>8.3000000000000007</c:v>
                </c:pt>
                <c:pt idx="7">
                  <c:v>0.8</c:v>
                </c:pt>
                <c:pt idx="8">
                  <c:v>8</c:v>
                </c:pt>
                <c:pt idx="9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5-4E8E-B3F1-AD2A57099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445064"/>
        <c:axId val="587447624"/>
      </c:barChart>
      <c:catAx>
        <c:axId val="587445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7624"/>
        <c:crosses val="autoZero"/>
        <c:auto val="1"/>
        <c:lblAlgn val="ctr"/>
        <c:lblOffset val="100"/>
        <c:noMultiLvlLbl val="0"/>
      </c:catAx>
      <c:valAx>
        <c:axId val="5874476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0.81818</cdr:x>
      <cdr:y>0.86842</cdr:y>
    </cdr:from>
    <cdr:to>
      <cdr:x>0.96922</cdr:x>
      <cdr:y>0.91016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44400" y="7543800"/>
          <a:ext cx="2278811" cy="362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M.T.=248.2%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0.97484</cdr:x>
      <cdr:y>0.03017</cdr:y>
    </cdr:from>
    <cdr:to>
      <cdr:x>1</cdr:x>
      <cdr:y>0.0612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6811" y="25717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66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7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22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94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338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1053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79558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0061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764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9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7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84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1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82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4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20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E6CFC-A306-4395-BD3F-AD07EA66DA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EC33-61F0-4380-9E57-07436676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7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3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9C317C7-3D6E-45DA-A6F9-0EA4AD1E15C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7650" y="1104900"/>
          <a:ext cx="830580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88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2022-09-14T08:43:50Z</dcterms:created>
  <dcterms:modified xsi:type="dcterms:W3CDTF">2022-09-14T08:43:50Z</dcterms:modified>
</cp:coreProperties>
</file>