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ペットの殺処分に対する意識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'14'!$B$9:$B$15</c:f>
              <c:strCache>
                <c:ptCount val="7"/>
                <c:pt idx="0">
                  <c:v>けがや病気になり、回復の見込みがない
場合</c:v>
                </c:pt>
                <c:pt idx="1">
                  <c:v>けがや病気になり、回復するまでの苦し
みからの解放を優先させる場合</c:v>
                </c:pt>
                <c:pt idx="2">
                  <c:v>保健所や動物愛護センターが努力して
も、攻撃性や病気などにより新しい飼い
主に譲渡できない場合</c:v>
                </c:pt>
                <c:pt idx="3">
                  <c:v>けがや病気になり、回復しても、重度の
障害が見込まれる場合</c:v>
                </c:pt>
                <c:pt idx="4">
                  <c:v>その他</c:v>
                </c:pt>
                <c:pt idx="5">
                  <c:v>いかなる場合も人間の判断でペットの命
を奪うべきではない</c:v>
                </c:pt>
                <c:pt idx="6">
                  <c:v>わからない</c:v>
                </c:pt>
              </c:strCache>
            </c:strRef>
          </c:cat>
          <c:val>
            <c:numRef>
              <c:f>'14'!$C$9:$C$15</c:f>
              <c:numCache>
                <c:formatCode>0.0_ </c:formatCode>
                <c:ptCount val="7"/>
                <c:pt idx="0">
                  <c:v>40.9</c:v>
                </c:pt>
                <c:pt idx="1">
                  <c:v>34</c:v>
                </c:pt>
                <c:pt idx="2">
                  <c:v>29</c:v>
                </c:pt>
                <c:pt idx="3">
                  <c:v>22.1</c:v>
                </c:pt>
                <c:pt idx="4">
                  <c:v>0.4</c:v>
                </c:pt>
                <c:pt idx="5">
                  <c:v>24.6</c:v>
                </c:pt>
                <c:pt idx="6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AB-4601-9F48-F81EF370CE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87445064"/>
        <c:axId val="587447624"/>
      </c:barChart>
      <c:catAx>
        <c:axId val="5874450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87447624"/>
        <c:crosses val="autoZero"/>
        <c:auto val="1"/>
        <c:lblAlgn val="ctr"/>
        <c:lblOffset val="100"/>
        <c:noMultiLvlLbl val="0"/>
      </c:catAx>
      <c:valAx>
        <c:axId val="587447624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8744506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0.81818</cdr:x>
      <cdr:y>0.86842</cdr:y>
    </cdr:from>
    <cdr:to>
      <cdr:x>0.96922</cdr:x>
      <cdr:y>0.91016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6D8B02A-0B07-608F-AD5D-44C0BC3D074E}"/>
            </a:ext>
          </a:extLst>
        </cdr:cNvPr>
        <cdr:cNvSpPr txBox="1"/>
      </cdr:nvSpPr>
      <cdr:spPr>
        <a:xfrm xmlns:a="http://schemas.openxmlformats.org/drawingml/2006/main">
          <a:off x="12344400" y="7543800"/>
          <a:ext cx="2278811" cy="3625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1100"/>
            <a:t>総　数（</a:t>
          </a:r>
          <a:r>
            <a:rPr lang="en-US" altLang="ja-JP" sz="1100"/>
            <a:t>n=1,667</a:t>
          </a:r>
          <a:r>
            <a:rPr lang="ja-JP" altLang="en-US" sz="1100"/>
            <a:t>人、</a:t>
          </a:r>
          <a:r>
            <a:rPr lang="en-US" altLang="ja-JP" sz="1100"/>
            <a:t>M.T.=156.3%</a:t>
          </a:r>
          <a:r>
            <a:rPr lang="ja-JP" altLang="en-US" sz="1100"/>
            <a:t>）</a:t>
          </a:r>
        </a:p>
      </cdr:txBody>
    </cdr:sp>
  </cdr:relSizeAnchor>
  <cdr:relSizeAnchor xmlns:cdr="http://schemas.openxmlformats.org/drawingml/2006/chartDrawing">
    <cdr:from>
      <cdr:x>0.97484</cdr:x>
      <cdr:y>0.03017</cdr:y>
    </cdr:from>
    <cdr:to>
      <cdr:x>1</cdr:x>
      <cdr:y>0.0612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D2320B4-FF0C-FE76-15F3-270FAF7D1FA4}"/>
            </a:ext>
          </a:extLst>
        </cdr:cNvPr>
        <cdr:cNvSpPr txBox="1"/>
      </cdr:nvSpPr>
      <cdr:spPr>
        <a:xfrm xmlns:a="http://schemas.openxmlformats.org/drawingml/2006/main">
          <a:off x="14376811" y="257175"/>
          <a:ext cx="371064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/>
            <a:t>(%)</a:t>
          </a:r>
          <a:endParaRPr kumimoji="1"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BD85A-89DA-4AF6-B0A0-7F68AFDE9BC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7989-618B-44D5-8FAD-EBBD0F9496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166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BD85A-89DA-4AF6-B0A0-7F68AFDE9BC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7989-618B-44D5-8FAD-EBBD0F9496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135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BD85A-89DA-4AF6-B0A0-7F68AFDE9BC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7989-618B-44D5-8FAD-EBBD0F9496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37166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726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0123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6135038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4006332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106235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68682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05586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BD85A-89DA-4AF6-B0A0-7F68AFDE9BC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7989-618B-44D5-8FAD-EBBD0F9496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197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BD85A-89DA-4AF6-B0A0-7F68AFDE9BC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7989-618B-44D5-8FAD-EBBD0F9496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578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BD85A-89DA-4AF6-B0A0-7F68AFDE9BC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7989-618B-44D5-8FAD-EBBD0F9496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857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BD85A-89DA-4AF6-B0A0-7F68AFDE9BC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7989-618B-44D5-8FAD-EBBD0F9496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8803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BD85A-89DA-4AF6-B0A0-7F68AFDE9BC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7989-618B-44D5-8FAD-EBBD0F9496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1968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BD85A-89DA-4AF6-B0A0-7F68AFDE9BC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7989-618B-44D5-8FAD-EBBD0F9496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372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BD85A-89DA-4AF6-B0A0-7F68AFDE9BC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7989-618B-44D5-8FAD-EBBD0F9496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793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BD85A-89DA-4AF6-B0A0-7F68AFDE9BC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7989-618B-44D5-8FAD-EBBD0F9496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3156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BD85A-89DA-4AF6-B0A0-7F68AFDE9BC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47989-618B-44D5-8FAD-EBBD0F9496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7748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428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02406409-E0A3-4ADC-9B19-B184D239BC14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30200" y="1079500"/>
          <a:ext cx="8255000" cy="5035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4345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2022-09-14T08:43:52Z</dcterms:created>
  <dcterms:modified xsi:type="dcterms:W3CDTF">2022-09-14T08:43:52Z</dcterms:modified>
</cp:coreProperties>
</file>