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ペットが人に与える影響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'13'!$B$9:$B$20</c:f>
              <c:strCache>
                <c:ptCount val="12"/>
                <c:pt idx="0">
                  <c:v>生活に潤いや安らぎが生まれる</c:v>
                </c:pt>
                <c:pt idx="1">
                  <c:v>お年寄りの慰めになる</c:v>
                </c:pt>
                <c:pt idx="2">
                  <c:v>育てることが生きがいとなる</c:v>
                </c:pt>
                <c:pt idx="3">
                  <c:v>ペットを通じて人付き合いが深まる</c:v>
                </c:pt>
                <c:pt idx="4">
                  <c:v>鳴き声、悪臭など周囲の人に迷惑をかける</c:v>
                </c:pt>
                <c:pt idx="5">
                  <c:v>防犯や留守番に役立つ</c:v>
                </c:pt>
                <c:pt idx="6">
                  <c:v>噛まれるなどの危害を加えられる</c:v>
                </c:pt>
                <c:pt idx="7">
                  <c:v>人に感染する病気の心配がある</c:v>
                </c:pt>
                <c:pt idx="8">
                  <c:v>ペット飼育によって近隣住民との人間関係
が悪くなる</c:v>
                </c:pt>
                <c:pt idx="9">
                  <c:v>その他</c:v>
                </c:pt>
                <c:pt idx="10">
                  <c:v>特にない</c:v>
                </c:pt>
                <c:pt idx="11">
                  <c:v>わからない</c:v>
                </c:pt>
              </c:strCache>
            </c:strRef>
          </c:cat>
          <c:val>
            <c:numRef>
              <c:f>'13'!$C$9:$C$20</c:f>
              <c:numCache>
                <c:formatCode>0.0_ </c:formatCode>
                <c:ptCount val="12"/>
                <c:pt idx="0">
                  <c:v>75.099999999999994</c:v>
                </c:pt>
                <c:pt idx="1">
                  <c:v>50.4</c:v>
                </c:pt>
                <c:pt idx="2">
                  <c:v>47.5</c:v>
                </c:pt>
                <c:pt idx="3">
                  <c:v>43.3</c:v>
                </c:pt>
                <c:pt idx="4">
                  <c:v>37.299999999999997</c:v>
                </c:pt>
                <c:pt idx="5">
                  <c:v>31.3</c:v>
                </c:pt>
                <c:pt idx="6">
                  <c:v>20.9</c:v>
                </c:pt>
                <c:pt idx="7">
                  <c:v>19.7</c:v>
                </c:pt>
                <c:pt idx="8">
                  <c:v>15.5</c:v>
                </c:pt>
                <c:pt idx="9">
                  <c:v>0.6</c:v>
                </c:pt>
                <c:pt idx="10">
                  <c:v>3.8</c:v>
                </c:pt>
                <c:pt idx="11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F4B-41E6-853C-700B0EAF0A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87445064"/>
        <c:axId val="587447624"/>
      </c:barChart>
      <c:catAx>
        <c:axId val="58744506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87447624"/>
        <c:crosses val="autoZero"/>
        <c:auto val="1"/>
        <c:lblAlgn val="ctr"/>
        <c:lblOffset val="100"/>
        <c:noMultiLvlLbl val="0"/>
      </c:catAx>
      <c:valAx>
        <c:axId val="587447624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in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874450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0.81818</cdr:x>
      <cdr:y>0.86842</cdr:y>
    </cdr:from>
    <cdr:to>
      <cdr:x>0.96922</cdr:x>
      <cdr:y>0.91016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D6D8B02A-0B07-608F-AD5D-44C0BC3D074E}"/>
            </a:ext>
          </a:extLst>
        </cdr:cNvPr>
        <cdr:cNvSpPr txBox="1"/>
      </cdr:nvSpPr>
      <cdr:spPr>
        <a:xfrm xmlns:a="http://schemas.openxmlformats.org/drawingml/2006/main">
          <a:off x="12344400" y="7543800"/>
          <a:ext cx="2278811" cy="3625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sz="1100"/>
            <a:t>総　数（</a:t>
          </a:r>
          <a:r>
            <a:rPr lang="en-US" altLang="ja-JP" sz="1100"/>
            <a:t>n=1,667</a:t>
          </a:r>
          <a:r>
            <a:rPr lang="ja-JP" altLang="en-US" sz="1100"/>
            <a:t>人、</a:t>
          </a:r>
          <a:r>
            <a:rPr lang="en-US" altLang="ja-JP" sz="1100"/>
            <a:t>M.T.=346.3%</a:t>
          </a:r>
          <a:r>
            <a:rPr lang="ja-JP" altLang="en-US" sz="1100"/>
            <a:t>）</a:t>
          </a:r>
        </a:p>
      </cdr:txBody>
    </cdr:sp>
  </cdr:relSizeAnchor>
  <cdr:relSizeAnchor xmlns:cdr="http://schemas.openxmlformats.org/drawingml/2006/chartDrawing">
    <cdr:from>
      <cdr:x>0.96172</cdr:x>
      <cdr:y>0.03017</cdr:y>
    </cdr:from>
    <cdr:to>
      <cdr:x>0.98688</cdr:x>
      <cdr:y>0.0612</cdr:y>
    </cdr:to>
    <cdr:sp macro="" textlink="">
      <cdr:nvSpPr>
        <cdr:cNvPr id="3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DD2320B4-FF0C-FE76-15F3-270FAF7D1FA4}"/>
            </a:ext>
          </a:extLst>
        </cdr:cNvPr>
        <cdr:cNvSpPr txBox="1"/>
      </cdr:nvSpPr>
      <cdr:spPr>
        <a:xfrm xmlns:a="http://schemas.openxmlformats.org/drawingml/2006/main">
          <a:off x="8378701" y="152497"/>
          <a:ext cx="219199" cy="156845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1100" dirty="0"/>
            <a:t>(%)</a:t>
          </a:r>
          <a:endParaRPr kumimoji="1" lang="ja-JP" altLang="en-US" sz="11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AD5F1-7BC2-4980-9702-9A93E61F870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B3039-FE21-4E6C-8611-1BDE1EEAD5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5023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AD5F1-7BC2-4980-9702-9A93E61F870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B3039-FE21-4E6C-8611-1BDE1EEAD5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689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AD5F1-7BC2-4980-9702-9A93E61F870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B3039-FE21-4E6C-8611-1BDE1EEAD5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38373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9354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48047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5655042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5375739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8056109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479934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09700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AD5F1-7BC2-4980-9702-9A93E61F870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B3039-FE21-4E6C-8611-1BDE1EEAD5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2547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AD5F1-7BC2-4980-9702-9A93E61F870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B3039-FE21-4E6C-8611-1BDE1EEAD5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6782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AD5F1-7BC2-4980-9702-9A93E61F870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B3039-FE21-4E6C-8611-1BDE1EEAD5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8133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AD5F1-7BC2-4980-9702-9A93E61F870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B3039-FE21-4E6C-8611-1BDE1EEAD5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9319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AD5F1-7BC2-4980-9702-9A93E61F870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B3039-FE21-4E6C-8611-1BDE1EEAD5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0154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AD5F1-7BC2-4980-9702-9A93E61F870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B3039-FE21-4E6C-8611-1BDE1EEAD5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047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AD5F1-7BC2-4980-9702-9A93E61F870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B3039-FE21-4E6C-8611-1BDE1EEAD5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3012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AD5F1-7BC2-4980-9702-9A93E61F870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B3039-FE21-4E6C-8611-1BDE1EEAD5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69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6AD5F1-7BC2-4980-9702-9A93E61F870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7B3039-FE21-4E6C-8611-1BDE1EEAD5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1701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9512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E84E7787-64F4-4054-EA18-16E89B6F4A54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0" y="1231900"/>
          <a:ext cx="8712200" cy="505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57882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2022-09-14T08:43:53Z</dcterms:created>
  <dcterms:modified xsi:type="dcterms:W3CDTF">2022-09-14T08:43:53Z</dcterms:modified>
</cp:coreProperties>
</file>