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生物多様性保全のための活動に関する条件</a:t>
            </a:r>
            <a:endParaRPr lang="en-US" altLang="ja-JP" sz="1400" b="0" i="0" u="none" strike="noStrike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自宅や職場に近い気軽に行ける場所で行
われる</c:v>
                </c:pt>
                <c:pt idx="1">
                  <c:v>専門的な知識や技術がなくても活動できる</c:v>
                </c:pt>
                <c:pt idx="2">
                  <c:v>体力的な負担の少ない活動である</c:v>
                </c:pt>
                <c:pt idx="3">
                  <c:v>休暇取得などにより活動時間を容易に確
保できる</c:v>
                </c:pt>
                <c:pt idx="4">
                  <c:v>協力者の募集に関する情報が容易に得ら
れる</c:v>
                </c:pt>
                <c:pt idx="5">
                  <c:v>活動場所までの交通費や食事代が支給さ
れる</c:v>
                </c:pt>
                <c:pt idx="6">
                  <c:v>協力者名の公表や表彰が受けられる</c:v>
                </c:pt>
                <c:pt idx="7">
                  <c:v>その他</c:v>
                </c:pt>
                <c:pt idx="8">
                  <c:v>条件なく参加したい</c:v>
                </c:pt>
                <c:pt idx="9">
                  <c:v>条件に関係なく参加したくない</c:v>
                </c:pt>
                <c:pt idx="10">
                  <c:v>わからない</c:v>
                </c:pt>
              </c:strCache>
            </c:strRef>
          </c:cat>
          <c:val>
            <c:numRef>
              <c:f>'12'!$C$9:$C$19</c:f>
              <c:numCache>
                <c:formatCode>0.0_ </c:formatCode>
                <c:ptCount val="11"/>
                <c:pt idx="0">
                  <c:v>46.9</c:v>
                </c:pt>
                <c:pt idx="1">
                  <c:v>30.7</c:v>
                </c:pt>
                <c:pt idx="2">
                  <c:v>29.6</c:v>
                </c:pt>
                <c:pt idx="3">
                  <c:v>20.399999999999999</c:v>
                </c:pt>
                <c:pt idx="4">
                  <c:v>15.1</c:v>
                </c:pt>
                <c:pt idx="5">
                  <c:v>14.9</c:v>
                </c:pt>
                <c:pt idx="6">
                  <c:v>2.5</c:v>
                </c:pt>
                <c:pt idx="7">
                  <c:v>2.5</c:v>
                </c:pt>
                <c:pt idx="8">
                  <c:v>2.2000000000000002</c:v>
                </c:pt>
                <c:pt idx="9">
                  <c:v>20.8</c:v>
                </c:pt>
                <c:pt idx="1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F-49FA-9F9B-C5CBE0136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2252680"/>
        <c:axId val="562251400"/>
      </c:barChart>
      <c:catAx>
        <c:axId val="562252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51400"/>
        <c:crosses val="autoZero"/>
        <c:auto val="1"/>
        <c:lblAlgn val="ctr"/>
        <c:lblOffset val="100"/>
        <c:noMultiLvlLbl val="0"/>
      </c:catAx>
      <c:valAx>
        <c:axId val="5622514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526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0.82155</cdr:x>
      <cdr:y>0.90028</cdr:y>
    </cdr:from>
    <cdr:to>
      <cdr:x>0.97259</cdr:x>
      <cdr:y>0.94095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95200" y="8026399"/>
          <a:ext cx="2278811" cy="362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M.T.=188.4%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0.97491</cdr:x>
      <cdr:y>0.02629</cdr:y>
    </cdr:from>
    <cdr:to>
      <cdr:x>1</cdr:x>
      <cdr:y>0.05582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418664" y="235528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4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0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066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5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757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56334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16282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5901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433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9685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56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6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86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65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63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30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36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6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8249-D5E0-43A2-BCFE-82335BBC5F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79D1-61E7-45C6-BA62-DF914E09A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40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4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4CFC4111-5210-537A-AC37-5911D28D42D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00100" y="1206500"/>
          <a:ext cx="73914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154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2022-09-14T08:43:54Z</dcterms:created>
  <dcterms:modified xsi:type="dcterms:W3CDTF">2022-09-14T08:43:54Z</dcterms:modified>
</cp:coreProperties>
</file>