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生物多様性保全のための取組</a:t>
            </a:r>
            <a:endParaRPr lang="en-US" altLang="ja-JP" sz="1400" b="0" i="0" u="none" strike="noStrike" baseline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'11'!$B$9:$B$16</c:f>
              <c:strCache>
                <c:ptCount val="8"/>
                <c:pt idx="0">
                  <c:v>生産や流通で使用するエネルギーを抑え
るため、地元で採れた旬の食材を味わう</c:v>
                </c:pt>
                <c:pt idx="1">
                  <c:v>エコラベルなどが付いた環境に優しい商
品を選んで買う</c:v>
                </c:pt>
                <c:pt idx="2">
                  <c:v>自然や生物について学ぶため、自然の
体験、動物園や植物園で生物に触れる</c:v>
                </c:pt>
                <c:pt idx="3">
                  <c:v>自然の素晴らしさや季節の移ろいを感じ
て、写真や絵などで感動を伝える</c:v>
                </c:pt>
                <c:pt idx="4">
                  <c:v>生物や自然、人や文化との「つながり」を
守るため、地域や全国の外来生物の駆
除などの活動に参加する</c:v>
                </c:pt>
                <c:pt idx="5">
                  <c:v>取り組みたいと思うことはない</c:v>
                </c:pt>
                <c:pt idx="6">
                  <c:v>特にない</c:v>
                </c:pt>
                <c:pt idx="7">
                  <c:v>わからない</c:v>
                </c:pt>
              </c:strCache>
            </c:strRef>
          </c:cat>
          <c:val>
            <c:numRef>
              <c:f>'11'!$C$9:$C$16</c:f>
              <c:numCache>
                <c:formatCode>0.0_);[Red]\(0.0\)</c:formatCode>
                <c:ptCount val="8"/>
                <c:pt idx="0">
                  <c:v>51.7</c:v>
                </c:pt>
                <c:pt idx="1">
                  <c:v>50.8</c:v>
                </c:pt>
                <c:pt idx="2">
                  <c:v>25</c:v>
                </c:pt>
                <c:pt idx="3">
                  <c:v>20.8</c:v>
                </c:pt>
                <c:pt idx="4">
                  <c:v>17.8</c:v>
                </c:pt>
                <c:pt idx="5">
                  <c:v>8.1999999999999993</c:v>
                </c:pt>
                <c:pt idx="6">
                  <c:v>4.9000000000000004</c:v>
                </c:pt>
                <c:pt idx="7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FE-4C2D-9A97-14BB170E8A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2239240"/>
        <c:axId val="562241480"/>
      </c:barChart>
      <c:catAx>
        <c:axId val="562239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241480"/>
        <c:crosses val="autoZero"/>
        <c:auto val="1"/>
        <c:lblAlgn val="ctr"/>
        <c:lblOffset val="100"/>
        <c:noMultiLvlLbl val="0"/>
      </c:catAx>
      <c:valAx>
        <c:axId val="5622414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239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0.81901</cdr:x>
      <cdr:y>0.90173</cdr:y>
    </cdr:from>
    <cdr:to>
      <cdr:x>0.97026</cdr:x>
      <cdr:y>0.93323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359823" y="10512880"/>
          <a:ext cx="2282610" cy="367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n=1,667</a:t>
          </a:r>
          <a:r>
            <a:rPr lang="ja-JP" altLang="en-US" sz="1100"/>
            <a:t>人、</a:t>
          </a:r>
          <a:r>
            <a:rPr lang="en-US" altLang="ja-JP" sz="1100"/>
            <a:t>M.T.=182.2%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0.97486</cdr:x>
      <cdr:y>0.01969</cdr:y>
    </cdr:from>
    <cdr:to>
      <cdr:x>1</cdr:x>
      <cdr:y>0.0428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711864" y="229544"/>
          <a:ext cx="379365" cy="26947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50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51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67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342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415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59705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19928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70472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433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8576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49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37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76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03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26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92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48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12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F501-F4A5-404A-83CB-8FCED86EC7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A9295-01DC-4624-81B1-593F791AB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05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5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B54F832-96AB-B98E-1928-6A9862F30CC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23900" y="1003300"/>
          <a:ext cx="7263040" cy="520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29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2022-09-14T08:43:55Z</dcterms:created>
  <dcterms:modified xsi:type="dcterms:W3CDTF">2022-09-14T08:43:55Z</dcterms:modified>
</cp:coreProperties>
</file>