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生物多様性の危機要因への関心事項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'10'!$B$9:$B$18</c:f>
              <c:strCache>
                <c:ptCount val="10"/>
                <c:pt idx="0">
                  <c:v>地球温暖化・気候変動による生物に適した
生息・生育地の減少や消失</c:v>
                </c:pt>
                <c:pt idx="1">
                  <c:v>開発による野生生物の生息・生育地の破壊</c:v>
                </c:pt>
                <c:pt idx="2">
                  <c:v>外来生物によって食べられたり、生息・生育
地を奪われたりすることによる在来生物の
減少</c:v>
                </c:pt>
                <c:pt idx="3">
                  <c:v>野外に放出された化学物質や廃棄物など
による野生生物への悪影響</c:v>
                </c:pt>
                <c:pt idx="4">
                  <c:v>行き過ぎた捕獲や採取による野生生物の
減少</c:v>
                </c:pt>
                <c:pt idx="5">
                  <c:v>シカやイノシシなど一部の野生動物が増え
すぎたことによる、森林の荒廃など</c:v>
                </c:pt>
                <c:pt idx="6">
                  <c:v>里山など、人との関わりによって成り立って
いた身近な自然の放棄による荒廃</c:v>
                </c:pt>
                <c:pt idx="7">
                  <c:v>その他</c:v>
                </c:pt>
                <c:pt idx="8">
                  <c:v>関心はない</c:v>
                </c:pt>
                <c:pt idx="9">
                  <c:v>わからない</c:v>
                </c:pt>
              </c:strCache>
            </c:strRef>
          </c:cat>
          <c:val>
            <c:numRef>
              <c:f>'10'!$C$9:$C$18</c:f>
              <c:numCache>
                <c:formatCode>0.0_);[Red]\(0.0\)</c:formatCode>
                <c:ptCount val="10"/>
                <c:pt idx="0">
                  <c:v>62.4</c:v>
                </c:pt>
                <c:pt idx="1">
                  <c:v>58.2</c:v>
                </c:pt>
                <c:pt idx="2">
                  <c:v>50.6</c:v>
                </c:pt>
                <c:pt idx="3">
                  <c:v>47.4</c:v>
                </c:pt>
                <c:pt idx="4">
                  <c:v>44.5</c:v>
                </c:pt>
                <c:pt idx="5">
                  <c:v>43.9</c:v>
                </c:pt>
                <c:pt idx="6">
                  <c:v>43.5</c:v>
                </c:pt>
                <c:pt idx="7">
                  <c:v>0.2</c:v>
                </c:pt>
                <c:pt idx="8">
                  <c:v>5.0999999999999996</c:v>
                </c:pt>
                <c:pt idx="9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6F-40D4-A750-70FC355F0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2239240"/>
        <c:axId val="562241480"/>
      </c:barChart>
      <c:catAx>
        <c:axId val="562239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41480"/>
        <c:crosses val="autoZero"/>
        <c:auto val="1"/>
        <c:lblAlgn val="ctr"/>
        <c:lblOffset val="100"/>
        <c:noMultiLvlLbl val="0"/>
      </c:catAx>
      <c:valAx>
        <c:axId val="5622414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39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0.81901</cdr:x>
      <cdr:y>0.90173</cdr:y>
    </cdr:from>
    <cdr:to>
      <cdr:x>0.97026</cdr:x>
      <cdr:y>0.93323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59823" y="10512880"/>
          <a:ext cx="2282610" cy="36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M.T.=358.9%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0.97486</cdr:x>
      <cdr:y>0.01969</cdr:y>
    </cdr:from>
    <cdr:to>
      <cdr:x>1</cdr:x>
      <cdr:y>0.0428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711864" y="229544"/>
          <a:ext cx="379365" cy="2694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42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32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3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403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222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46827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5677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4992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461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5559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60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98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52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70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6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23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3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295B-FEB4-4625-9596-09950DFAFF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FC5B-1E4B-4801-894F-3E4583870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30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49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8DD133A-4518-40F7-AF8C-352FA93D3B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19100" y="1123950"/>
          <a:ext cx="8247290" cy="50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0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2022-09-14T08:43:56Z</dcterms:created>
  <dcterms:modified xsi:type="dcterms:W3CDTF">2022-09-14T08:43:57Z</dcterms:modified>
</cp:coreProperties>
</file>