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自然の働きに関する認識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'7'!$B$9:$B$20</c:f>
              <c:strCache>
                <c:ptCount val="12"/>
                <c:pt idx="0">
                  <c:v>CO2や大気汚染物質の吸収などの大気や気
候を調整する働き</c:v>
                </c:pt>
                <c:pt idx="1">
                  <c:v>水資源の供給・水質浄化の働き</c:v>
                </c:pt>
                <c:pt idx="2">
                  <c:v>動物・植物など生物の生息・生育地としての
働き</c:v>
                </c:pt>
                <c:pt idx="3">
                  <c:v>紙、木材、肥料などの原材料を供給する働き</c:v>
                </c:pt>
                <c:pt idx="4">
                  <c:v>肥沃な土壌を形成し、維持する働き</c:v>
                </c:pt>
                <c:pt idx="5">
                  <c:v>魚やキノコなどの食料を供給する働き</c:v>
                </c:pt>
                <c:pt idx="6">
                  <c:v>薬の開発や品種改良の基となる生物の遺伝
情報を供給する働き</c:v>
                </c:pt>
                <c:pt idx="7">
                  <c:v>レクリエーション・観光の場を提供する働き</c:v>
                </c:pt>
                <c:pt idx="8">
                  <c:v>芸術の題材や山岳信仰の拠りどころとなる
などの、文化的、精神的な働き</c:v>
                </c:pt>
                <c:pt idx="9">
                  <c:v>その他</c:v>
                </c:pt>
                <c:pt idx="10">
                  <c:v>特にない</c:v>
                </c:pt>
                <c:pt idx="11">
                  <c:v>わからない</c:v>
                </c:pt>
              </c:strCache>
            </c:strRef>
          </c:cat>
          <c:val>
            <c:numRef>
              <c:f>'7'!$C$9:$C$20</c:f>
              <c:numCache>
                <c:formatCode>0.0_ </c:formatCode>
                <c:ptCount val="12"/>
                <c:pt idx="0">
                  <c:v>71.2</c:v>
                </c:pt>
                <c:pt idx="1">
                  <c:v>62.6</c:v>
                </c:pt>
                <c:pt idx="2">
                  <c:v>55.5</c:v>
                </c:pt>
                <c:pt idx="3">
                  <c:v>46.7</c:v>
                </c:pt>
                <c:pt idx="4">
                  <c:v>36.700000000000003</c:v>
                </c:pt>
                <c:pt idx="5">
                  <c:v>34.6</c:v>
                </c:pt>
                <c:pt idx="6">
                  <c:v>29.5</c:v>
                </c:pt>
                <c:pt idx="7">
                  <c:v>19.100000000000001</c:v>
                </c:pt>
                <c:pt idx="8">
                  <c:v>17.2</c:v>
                </c:pt>
                <c:pt idx="9">
                  <c:v>0.1</c:v>
                </c:pt>
                <c:pt idx="10">
                  <c:v>2.6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9D-49F9-9357-30DCCE7520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351944"/>
        <c:axId val="587349064"/>
      </c:barChart>
      <c:catAx>
        <c:axId val="5873519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49064"/>
        <c:crosses val="autoZero"/>
        <c:auto val="1"/>
        <c:lblAlgn val="ctr"/>
        <c:lblOffset val="100"/>
        <c:noMultiLvlLbl val="0"/>
      </c:catAx>
      <c:valAx>
        <c:axId val="5873490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351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0.83415</cdr:x>
      <cdr:y>0.88889</cdr:y>
    </cdr:from>
    <cdr:to>
      <cdr:x>0.98541</cdr:x>
      <cdr:y>0.93359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588423" y="7315200"/>
          <a:ext cx="2282609" cy="367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M.T.=378.7%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0.97486</cdr:x>
      <cdr:y>0.02806</cdr:y>
    </cdr:from>
    <cdr:to>
      <cdr:x>1</cdr:x>
      <cdr:y>0.061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389965" y="225425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06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77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450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481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90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08023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85590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76237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261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0559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29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69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3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38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15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15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7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18613-8949-4174-80C7-1565BAAEA16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1FE00-1A27-4120-ACE9-5FCA3D62A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24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76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29726BD-56E8-4A26-B2B7-8881369BDBD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19150" y="1047750"/>
          <a:ext cx="7334250" cy="543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222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2022-09-14T08:44:00Z</dcterms:created>
  <dcterms:modified xsi:type="dcterms:W3CDTF">2022-09-14T08:44:00Z</dcterms:modified>
</cp:coreProperties>
</file>