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/>
              <a:t>代替製品の購入条件 </a:t>
            </a:r>
            <a:endParaRPr lang="ja-JP" alt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'5'!$C$8</c:f>
              <c:strCache>
                <c:ptCount val="1"/>
                <c:pt idx="0">
                  <c:v>価格と品質ともに、こだわらず代替製品を購 入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6B1-4954-AECD-EE1BA40E8AB0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'5'!$B$9:$B$19</c:f>
              <c:strCache>
                <c:ptCount val="11"/>
                <c:pt idx="0">
                  <c:v>総 数 (1.667 人)</c:v>
                </c:pt>
                <c:pt idx="1">
                  <c:v>［　性　］</c:v>
                </c:pt>
                <c:pt idx="2">
                  <c:v>男 性 ( 782 人）</c:v>
                </c:pt>
                <c:pt idx="3">
                  <c:v>女 性 ( 885 人）</c:v>
                </c:pt>
                <c:pt idx="4">
                  <c:v>［　年齢　］</c:v>
                </c:pt>
                <c:pt idx="5">
                  <c:v>18 ～ 29 歳 ( 143 人)</c:v>
                </c:pt>
                <c:pt idx="6">
                  <c:v>30 ～ 39 歳 ( 191 人)</c:v>
                </c:pt>
                <c:pt idx="7">
                  <c:v>40 ～ 49 歳 ( 306 人)</c:v>
                </c:pt>
                <c:pt idx="8">
                  <c:v>50 ～ 59 歳 ( 249 人)</c:v>
                </c:pt>
                <c:pt idx="9">
                  <c:v>60 ～ 69 歳 ( 299 人)</c:v>
                </c:pt>
                <c:pt idx="10">
                  <c:v>70 歳 以 上 ( 479 人)</c:v>
                </c:pt>
              </c:strCache>
            </c:strRef>
          </c:cat>
          <c:val>
            <c:numRef>
              <c:f>'5'!$C$9:$C$19</c:f>
              <c:numCache>
                <c:formatCode>General</c:formatCode>
                <c:ptCount val="11"/>
                <c:pt idx="0" formatCode="0.0_ ">
                  <c:v>13.7</c:v>
                </c:pt>
                <c:pt idx="2" formatCode="0.0_ ">
                  <c:v>15.9</c:v>
                </c:pt>
                <c:pt idx="3" formatCode="0.0_ ">
                  <c:v>11.8</c:v>
                </c:pt>
                <c:pt idx="5" formatCode="0.0_ ">
                  <c:v>8.4</c:v>
                </c:pt>
                <c:pt idx="6" formatCode="0.0_ ">
                  <c:v>10.5</c:v>
                </c:pt>
                <c:pt idx="7" formatCode="0.0_ ">
                  <c:v>11.1</c:v>
                </c:pt>
                <c:pt idx="8" formatCode="0.0_ ">
                  <c:v>13.7</c:v>
                </c:pt>
                <c:pt idx="9" formatCode="0.0_ ">
                  <c:v>18.100000000000001</c:v>
                </c:pt>
                <c:pt idx="10" formatCode="0.0_ ">
                  <c:v>15.4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6B1-4954-AECD-EE1BA40E8AB0}"/>
            </c:ext>
          </c:extLst>
        </c:ser>
        <c:ser>
          <c:idx val="1"/>
          <c:order val="1"/>
          <c:tx>
            <c:strRef>
              <c:f>'5'!$D$8</c:f>
              <c:strCache>
                <c:ptCount val="1"/>
                <c:pt idx="0">
                  <c:v>従来品と比べて、品質が同等以上であれば、多少価格が高くても購入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96B1-4954-AECD-EE1BA40E8AB0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'5'!$B$9:$B$19</c:f>
              <c:strCache>
                <c:ptCount val="11"/>
                <c:pt idx="0">
                  <c:v>総 数 (1.667 人)</c:v>
                </c:pt>
                <c:pt idx="1">
                  <c:v>［　性　］</c:v>
                </c:pt>
                <c:pt idx="2">
                  <c:v>男 性 ( 782 人）</c:v>
                </c:pt>
                <c:pt idx="3">
                  <c:v>女 性 ( 885 人）</c:v>
                </c:pt>
                <c:pt idx="4">
                  <c:v>［　年齢　］</c:v>
                </c:pt>
                <c:pt idx="5">
                  <c:v>18 ～ 29 歳 ( 143 人)</c:v>
                </c:pt>
                <c:pt idx="6">
                  <c:v>30 ～ 39 歳 ( 191 人)</c:v>
                </c:pt>
                <c:pt idx="7">
                  <c:v>40 ～ 49 歳 ( 306 人)</c:v>
                </c:pt>
                <c:pt idx="8">
                  <c:v>50 ～ 59 歳 ( 249 人)</c:v>
                </c:pt>
                <c:pt idx="9">
                  <c:v>60 ～ 69 歳 ( 299 人)</c:v>
                </c:pt>
                <c:pt idx="10">
                  <c:v>70 歳 以 上 ( 479 人)</c:v>
                </c:pt>
              </c:strCache>
            </c:strRef>
          </c:cat>
          <c:val>
            <c:numRef>
              <c:f>'5'!$D$9:$D$19</c:f>
              <c:numCache>
                <c:formatCode>General</c:formatCode>
                <c:ptCount val="11"/>
                <c:pt idx="0" formatCode="0.0_ ">
                  <c:v>22.9</c:v>
                </c:pt>
                <c:pt idx="2" formatCode="0.0_ ">
                  <c:v>24.3</c:v>
                </c:pt>
                <c:pt idx="3" formatCode="0.0_ ">
                  <c:v>21.6</c:v>
                </c:pt>
                <c:pt idx="5" formatCode="0.0_ ">
                  <c:v>16.100000000000001</c:v>
                </c:pt>
                <c:pt idx="6" formatCode="0.0_ ">
                  <c:v>21.5</c:v>
                </c:pt>
                <c:pt idx="7" formatCode="0.0_ ">
                  <c:v>24.5</c:v>
                </c:pt>
                <c:pt idx="8" formatCode="0.0_ ">
                  <c:v>18.100000000000001</c:v>
                </c:pt>
                <c:pt idx="9" formatCode="0.0_ ">
                  <c:v>26.8</c:v>
                </c:pt>
                <c:pt idx="10" formatCode="0.0_ ">
                  <c:v>24.4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6B1-4954-AECD-EE1BA40E8AB0}"/>
            </c:ext>
          </c:extLst>
        </c:ser>
        <c:ser>
          <c:idx val="2"/>
          <c:order val="2"/>
          <c:tx>
            <c:strRef>
              <c:f>'5'!$E$8</c:f>
              <c:strCache>
                <c:ptCount val="1"/>
                <c:pt idx="0">
                  <c:v>従来品と比べて、価格が同じか安ければ、多少品質が低くても購入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96B1-4954-AECD-EE1BA40E8AB0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'5'!$B$9:$B$19</c:f>
              <c:strCache>
                <c:ptCount val="11"/>
                <c:pt idx="0">
                  <c:v>総 数 (1.667 人)</c:v>
                </c:pt>
                <c:pt idx="1">
                  <c:v>［　性　］</c:v>
                </c:pt>
                <c:pt idx="2">
                  <c:v>男 性 ( 782 人）</c:v>
                </c:pt>
                <c:pt idx="3">
                  <c:v>女 性 ( 885 人）</c:v>
                </c:pt>
                <c:pt idx="4">
                  <c:v>［　年齢　］</c:v>
                </c:pt>
                <c:pt idx="5">
                  <c:v>18 ～ 29 歳 ( 143 人)</c:v>
                </c:pt>
                <c:pt idx="6">
                  <c:v>30 ～ 39 歳 ( 191 人)</c:v>
                </c:pt>
                <c:pt idx="7">
                  <c:v>40 ～ 49 歳 ( 306 人)</c:v>
                </c:pt>
                <c:pt idx="8">
                  <c:v>50 ～ 59 歳 ( 249 人)</c:v>
                </c:pt>
                <c:pt idx="9">
                  <c:v>60 ～ 69 歳 ( 299 人)</c:v>
                </c:pt>
                <c:pt idx="10">
                  <c:v>70 歳 以 上 ( 479 人)</c:v>
                </c:pt>
              </c:strCache>
            </c:strRef>
          </c:cat>
          <c:val>
            <c:numRef>
              <c:f>'5'!$E$9:$E$19</c:f>
              <c:numCache>
                <c:formatCode>General</c:formatCode>
                <c:ptCount val="11"/>
                <c:pt idx="0" formatCode="0.0_ ">
                  <c:v>20.8</c:v>
                </c:pt>
                <c:pt idx="2" formatCode="0.0_ ">
                  <c:v>20.100000000000001</c:v>
                </c:pt>
                <c:pt idx="3" formatCode="0.0_ ">
                  <c:v>21.5</c:v>
                </c:pt>
                <c:pt idx="5" formatCode="0.0_ ">
                  <c:v>40.6</c:v>
                </c:pt>
                <c:pt idx="6" formatCode="0.0_ ">
                  <c:v>29.8</c:v>
                </c:pt>
                <c:pt idx="7" formatCode="0.0_ ">
                  <c:v>22.9</c:v>
                </c:pt>
                <c:pt idx="8" formatCode="0.0_ ">
                  <c:v>22.9</c:v>
                </c:pt>
                <c:pt idx="9" formatCode="0.0_ ">
                  <c:v>11.4</c:v>
                </c:pt>
                <c:pt idx="10" formatCode="0.0_ ">
                  <c:v>14.8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6B1-4954-AECD-EE1BA40E8AB0}"/>
            </c:ext>
          </c:extLst>
        </c:ser>
        <c:ser>
          <c:idx val="3"/>
          <c:order val="3"/>
          <c:tx>
            <c:strRef>
              <c:f>'5'!$F$8</c:f>
              <c:strCache>
                <c:ptCount val="1"/>
                <c:pt idx="0">
                  <c:v>従来品と比べて、品質も価格も同等であれば購入</c:v>
                </c:pt>
              </c:strCache>
            </c:strRef>
          </c:tx>
          <c:spPr>
            <a:solidFill>
              <a:srgbClr val="6D89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B38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96B1-4954-AECD-EE1BA40E8AB0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'5'!$B$9:$B$19</c:f>
              <c:strCache>
                <c:ptCount val="11"/>
                <c:pt idx="0">
                  <c:v>総 数 (1.667 人)</c:v>
                </c:pt>
                <c:pt idx="1">
                  <c:v>［　性　］</c:v>
                </c:pt>
                <c:pt idx="2">
                  <c:v>男 性 ( 782 人）</c:v>
                </c:pt>
                <c:pt idx="3">
                  <c:v>女 性 ( 885 人）</c:v>
                </c:pt>
                <c:pt idx="4">
                  <c:v>［　年齢　］</c:v>
                </c:pt>
                <c:pt idx="5">
                  <c:v>18 ～ 29 歳 ( 143 人)</c:v>
                </c:pt>
                <c:pt idx="6">
                  <c:v>30 ～ 39 歳 ( 191 人)</c:v>
                </c:pt>
                <c:pt idx="7">
                  <c:v>40 ～ 49 歳 ( 306 人)</c:v>
                </c:pt>
                <c:pt idx="8">
                  <c:v>50 ～ 59 歳 ( 249 人)</c:v>
                </c:pt>
                <c:pt idx="9">
                  <c:v>60 ～ 69 歳 ( 299 人)</c:v>
                </c:pt>
                <c:pt idx="10">
                  <c:v>70 歳 以 上 ( 479 人)</c:v>
                </c:pt>
              </c:strCache>
            </c:strRef>
          </c:cat>
          <c:val>
            <c:numRef>
              <c:f>'5'!$F$9:$F$19</c:f>
              <c:numCache>
                <c:formatCode>General</c:formatCode>
                <c:ptCount val="11"/>
                <c:pt idx="0" formatCode="0.0_ ">
                  <c:v>35.5</c:v>
                </c:pt>
                <c:pt idx="2" formatCode="0.0_ ">
                  <c:v>31.2</c:v>
                </c:pt>
                <c:pt idx="3" formatCode="0.0_ ">
                  <c:v>39.200000000000003</c:v>
                </c:pt>
                <c:pt idx="5" formatCode="0.0_ ">
                  <c:v>31.5</c:v>
                </c:pt>
                <c:pt idx="6" formatCode="0.0_ ">
                  <c:v>33.5</c:v>
                </c:pt>
                <c:pt idx="7" formatCode="0.0_ ">
                  <c:v>37.6</c:v>
                </c:pt>
                <c:pt idx="8" formatCode="0.0_ ">
                  <c:v>41.4</c:v>
                </c:pt>
                <c:pt idx="9" formatCode="0.0_ ">
                  <c:v>39.799999999999997</c:v>
                </c:pt>
                <c:pt idx="10" formatCode="0.0_ ">
                  <c:v>30.3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96B1-4954-AECD-EE1BA40E8AB0}"/>
            </c:ext>
          </c:extLst>
        </c:ser>
        <c:ser>
          <c:idx val="4"/>
          <c:order val="4"/>
          <c:tx>
            <c:strRef>
              <c:f>'5'!$G$8</c:f>
              <c:strCache>
                <c:ptCount val="1"/>
                <c:pt idx="0">
                  <c:v>代替製品を購入してもよいとは思わない</c:v>
                </c:pt>
              </c:strCache>
            </c:strRef>
          </c:tx>
          <c:spPr>
            <a:solidFill>
              <a:srgbClr val="71B2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FF978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96B1-4954-AECD-EE1BA40E8AB0}"/>
              </c:ext>
            </c:extLst>
          </c:dPt>
          <c:dLbls>
            <c:dLbl>
              <c:idx val="0"/>
              <c:layout>
                <c:manualLayout>
                  <c:x val="-5.362546572872647E-3"/>
                  <c:y val="-2.75799248723995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96B1-4954-AECD-EE1BA40E8AB0}"/>
                </c:ext>
              </c:extLst>
            </c:dLbl>
            <c:dLbl>
              <c:idx val="2"/>
              <c:layout>
                <c:manualLayout>
                  <c:x val="-1.072509314574498E-2"/>
                  <c:y val="-2.75801661686914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96B1-4954-AECD-EE1BA40E8AB0}"/>
                </c:ext>
              </c:extLst>
            </c:dLbl>
            <c:dLbl>
              <c:idx val="3"/>
              <c:layout>
                <c:manualLayout>
                  <c:x val="-1.2870111774893975E-2"/>
                  <c:y val="-2.75801661686913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96B1-4954-AECD-EE1BA40E8AB0}"/>
                </c:ext>
              </c:extLst>
            </c:dLbl>
            <c:dLbl>
              <c:idx val="5"/>
              <c:layout>
                <c:manualLayout>
                  <c:x val="-2.145018629148996E-2"/>
                  <c:y val="-2.6047934714875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96B1-4954-AECD-EE1BA40E8AB0}"/>
                </c:ext>
              </c:extLst>
            </c:dLbl>
            <c:dLbl>
              <c:idx val="6"/>
              <c:layout>
                <c:manualLayout>
                  <c:x val="-9.6525838311704824E-3"/>
                  <c:y val="-2.45157032610589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96B1-4954-AECD-EE1BA40E8AB0}"/>
                </c:ext>
              </c:extLst>
            </c:dLbl>
            <c:dLbl>
              <c:idx val="7"/>
              <c:layout>
                <c:manualLayout>
                  <c:x val="-1.1797602460319478E-2"/>
                  <c:y val="-2.29834718072428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96B1-4954-AECD-EE1BA40E8AB0}"/>
                </c:ext>
              </c:extLst>
            </c:dLbl>
            <c:dLbl>
              <c:idx val="8"/>
              <c:layout>
                <c:manualLayout>
                  <c:x val="-1.0725093145745136E-2"/>
                  <c:y val="-2.6047934714875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96B1-4954-AECD-EE1BA40E8AB0}"/>
                </c:ext>
              </c:extLst>
            </c:dLbl>
            <c:dLbl>
              <c:idx val="9"/>
              <c:layout>
                <c:manualLayout>
                  <c:x val="-8.580074516595983E-3"/>
                  <c:y val="-2.75801661686914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96B1-4954-AECD-EE1BA40E8AB0}"/>
                </c:ext>
              </c:extLst>
            </c:dLbl>
            <c:dLbl>
              <c:idx val="10"/>
              <c:layout>
                <c:manualLayout>
                  <c:x val="-7.5075652020214862E-3"/>
                  <c:y val="-2.75801661686914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96B1-4954-AECD-EE1BA40E8AB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'5'!$B$9:$B$19</c:f>
              <c:strCache>
                <c:ptCount val="11"/>
                <c:pt idx="0">
                  <c:v>総 数 (1.667 人)</c:v>
                </c:pt>
                <c:pt idx="1">
                  <c:v>［　性　］</c:v>
                </c:pt>
                <c:pt idx="2">
                  <c:v>男 性 ( 782 人）</c:v>
                </c:pt>
                <c:pt idx="3">
                  <c:v>女 性 ( 885 人）</c:v>
                </c:pt>
                <c:pt idx="4">
                  <c:v>［　年齢　］</c:v>
                </c:pt>
                <c:pt idx="5">
                  <c:v>18 ～ 29 歳 ( 143 人)</c:v>
                </c:pt>
                <c:pt idx="6">
                  <c:v>30 ～ 39 歳 ( 191 人)</c:v>
                </c:pt>
                <c:pt idx="7">
                  <c:v>40 ～ 49 歳 ( 306 人)</c:v>
                </c:pt>
                <c:pt idx="8">
                  <c:v>50 ～ 59 歳 ( 249 人)</c:v>
                </c:pt>
                <c:pt idx="9">
                  <c:v>60 ～ 69 歳 ( 299 人)</c:v>
                </c:pt>
                <c:pt idx="10">
                  <c:v>70 歳 以 上 ( 479 人)</c:v>
                </c:pt>
              </c:strCache>
            </c:strRef>
          </c:cat>
          <c:val>
            <c:numRef>
              <c:f>'5'!$G$9:$G$19</c:f>
              <c:numCache>
                <c:formatCode>General</c:formatCode>
                <c:ptCount val="11"/>
                <c:pt idx="0" formatCode="0.0_ ">
                  <c:v>3.4</c:v>
                </c:pt>
                <c:pt idx="2" formatCode="0.0_ ">
                  <c:v>4.2</c:v>
                </c:pt>
                <c:pt idx="3" formatCode="0.0_ ">
                  <c:v>2.6</c:v>
                </c:pt>
                <c:pt idx="5" formatCode="0.0_ ">
                  <c:v>1.4</c:v>
                </c:pt>
                <c:pt idx="6" formatCode="0.0_ ">
                  <c:v>2.6</c:v>
                </c:pt>
                <c:pt idx="7" formatCode="0.0_ ">
                  <c:v>2.9</c:v>
                </c:pt>
                <c:pt idx="8" formatCode="0.0_ ">
                  <c:v>2.4</c:v>
                </c:pt>
                <c:pt idx="9" formatCode="0.0_ ">
                  <c:v>3</c:v>
                </c:pt>
                <c:pt idx="10" formatCode="0.0_ ">
                  <c:v>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96B1-4954-AECD-EE1BA40E8AB0}"/>
            </c:ext>
          </c:extLst>
        </c:ser>
        <c:ser>
          <c:idx val="5"/>
          <c:order val="5"/>
          <c:tx>
            <c:strRef>
              <c:f>'5'!$H$8</c:f>
              <c:strCache>
                <c:ptCount val="1"/>
                <c:pt idx="0">
                  <c:v>その他</c:v>
                </c:pt>
              </c:strCache>
            </c:strRef>
          </c:tx>
          <c:spPr>
            <a:solidFill>
              <a:srgbClr val="6475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C4518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8-96B1-4954-AECD-EE1BA40E8AB0}"/>
              </c:ext>
            </c:extLst>
          </c:dPt>
          <c:dLbls>
            <c:dLbl>
              <c:idx val="0"/>
              <c:layout>
                <c:manualLayout>
                  <c:x val="3.2175279437234939E-3"/>
                  <c:y val="-2.75799248723995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96B1-4954-AECD-EE1BA40E8AB0}"/>
                </c:ext>
              </c:extLst>
            </c:dLbl>
            <c:dLbl>
              <c:idx val="2"/>
              <c:layout>
                <c:manualLayout>
                  <c:x val="-1.0725093145744979E-3"/>
                  <c:y val="-2.75801661686914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96B1-4954-AECD-EE1BA40E8AB0}"/>
                </c:ext>
              </c:extLst>
            </c:dLbl>
            <c:dLbl>
              <c:idx val="3"/>
              <c:layout>
                <c:manualLayout>
                  <c:x val="-1.0725093145744979E-3"/>
                  <c:y val="-2.60479347148751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96B1-4954-AECD-EE1BA40E8AB0}"/>
                </c:ext>
              </c:extLst>
            </c:dLbl>
            <c:dLbl>
              <c:idx val="5"/>
              <c:layout>
                <c:manualLayout>
                  <c:x val="-4.2900372582979915E-3"/>
                  <c:y val="-2.75801661686913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96B1-4954-AECD-EE1BA40E8AB0}"/>
                </c:ext>
              </c:extLst>
            </c:dLbl>
            <c:dLbl>
              <c:idx val="6"/>
              <c:layout>
                <c:manualLayout>
                  <c:x val="-2.1450186291489958E-3"/>
                  <c:y val="-2.60479347148752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96B1-4954-AECD-EE1BA40E8AB0}"/>
                </c:ext>
              </c:extLst>
            </c:dLbl>
            <c:dLbl>
              <c:idx val="7"/>
              <c:layout>
                <c:manualLayout>
                  <c:x val="-4.2900372582979915E-3"/>
                  <c:y val="-2.60479347148752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96B1-4954-AECD-EE1BA40E8AB0}"/>
                </c:ext>
              </c:extLst>
            </c:dLbl>
            <c:dLbl>
              <c:idx val="8"/>
              <c:layout>
                <c:manualLayout>
                  <c:x val="-1.0725093145746553E-3"/>
                  <c:y val="-2.6047934714875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96B1-4954-AECD-EE1BA40E8AB0}"/>
                </c:ext>
              </c:extLst>
            </c:dLbl>
            <c:dLbl>
              <c:idx val="9"/>
              <c:layout>
                <c:manualLayout>
                  <c:x val="0"/>
                  <c:y val="-2.91123976225075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96B1-4954-AECD-EE1BA40E8AB0}"/>
                </c:ext>
              </c:extLst>
            </c:dLbl>
            <c:dLbl>
              <c:idx val="10"/>
              <c:layout>
                <c:manualLayout>
                  <c:x val="-1.0725093145744979E-3"/>
                  <c:y val="-2.91123976225076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96B1-4954-AECD-EE1BA40E8AB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'5'!$B$9:$B$19</c:f>
              <c:strCache>
                <c:ptCount val="11"/>
                <c:pt idx="0">
                  <c:v>総 数 (1.667 人)</c:v>
                </c:pt>
                <c:pt idx="1">
                  <c:v>［　性　］</c:v>
                </c:pt>
                <c:pt idx="2">
                  <c:v>男 性 ( 782 人）</c:v>
                </c:pt>
                <c:pt idx="3">
                  <c:v>女 性 ( 885 人）</c:v>
                </c:pt>
                <c:pt idx="4">
                  <c:v>［　年齢　］</c:v>
                </c:pt>
                <c:pt idx="5">
                  <c:v>18 ～ 29 歳 ( 143 人)</c:v>
                </c:pt>
                <c:pt idx="6">
                  <c:v>30 ～ 39 歳 ( 191 人)</c:v>
                </c:pt>
                <c:pt idx="7">
                  <c:v>40 ～ 49 歳 ( 306 人)</c:v>
                </c:pt>
                <c:pt idx="8">
                  <c:v>50 ～ 59 歳 ( 249 人)</c:v>
                </c:pt>
                <c:pt idx="9">
                  <c:v>60 ～ 69 歳 ( 299 人)</c:v>
                </c:pt>
                <c:pt idx="10">
                  <c:v>70 歳 以 上 ( 479 人)</c:v>
                </c:pt>
              </c:strCache>
            </c:strRef>
          </c:cat>
          <c:val>
            <c:numRef>
              <c:f>'5'!$H$9:$H$19</c:f>
              <c:numCache>
                <c:formatCode>General</c:formatCode>
                <c:ptCount val="11"/>
                <c:pt idx="0" formatCode="0.0_ ">
                  <c:v>0.2</c:v>
                </c:pt>
                <c:pt idx="2" formatCode="0.0_ ">
                  <c:v>0.1</c:v>
                </c:pt>
                <c:pt idx="3" formatCode="0.0_ ">
                  <c:v>0.2</c:v>
                </c:pt>
                <c:pt idx="5" formatCode="0.0_ ">
                  <c:v>0</c:v>
                </c:pt>
                <c:pt idx="6" formatCode="0.0_ ">
                  <c:v>0.5</c:v>
                </c:pt>
                <c:pt idx="7" formatCode="0.0_ ">
                  <c:v>0</c:v>
                </c:pt>
                <c:pt idx="8" formatCode="0.0_ ">
                  <c:v>0.4</c:v>
                </c:pt>
                <c:pt idx="9" formatCode="0.0_ ">
                  <c:v>0</c:v>
                </c:pt>
                <c:pt idx="10" formatCode="0.0_ 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1-96B1-4954-AECD-EE1BA40E8AB0}"/>
            </c:ext>
          </c:extLst>
        </c:ser>
        <c:ser>
          <c:idx val="6"/>
          <c:order val="6"/>
          <c:tx>
            <c:strRef>
              <c:f>'5'!$I$8</c:f>
              <c:strCache>
                <c:ptCount val="1"/>
                <c:pt idx="0">
                  <c:v>わからない</c:v>
                </c:pt>
              </c:strCache>
            </c:strRef>
          </c:tx>
          <c:spPr>
            <a:solidFill>
              <a:srgbClr val="ACB5D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C98B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3-96B1-4954-AECD-EE1BA40E8AB0}"/>
              </c:ext>
            </c:extLst>
          </c:dPt>
          <c:dLbls>
            <c:dLbl>
              <c:idx val="0"/>
              <c:layout>
                <c:manualLayout>
                  <c:x val="2.3595204920638956E-2"/>
                  <c:y val="-6.12880516711879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96B1-4954-AECD-EE1BA40E8AB0}"/>
                </c:ext>
              </c:extLst>
            </c:dLbl>
            <c:dLbl>
              <c:idx val="2"/>
              <c:layout>
                <c:manualLayout>
                  <c:x val="2.788524217893679E-2"/>
                  <c:y val="-1.532110805670193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96B1-4954-AECD-EE1BA40E8AB0}"/>
                </c:ext>
              </c:extLst>
            </c:dLbl>
            <c:dLbl>
              <c:idx val="3"/>
              <c:layout>
                <c:manualLayout>
                  <c:x val="2.2522695606064458E-2"/>
                  <c:y val="-3.06434225948641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96B1-4954-AECD-EE1BA40E8AB0}"/>
                </c:ext>
              </c:extLst>
            </c:dLbl>
            <c:dLbl>
              <c:idx val="5"/>
              <c:layout>
                <c:manualLayout>
                  <c:x val="1.7160149033191966E-2"/>
                  <c:y val="5.618117096357925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6-96B1-4954-AECD-EE1BA40E8AB0}"/>
                </c:ext>
              </c:extLst>
            </c:dLbl>
            <c:dLbl>
              <c:idx val="6"/>
              <c:layout>
                <c:manualLayout>
                  <c:x val="1.6087639718617468E-2"/>
                  <c:y val="-3.064462907632382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7-96B1-4954-AECD-EE1BA40E8AB0}"/>
                </c:ext>
              </c:extLst>
            </c:dLbl>
            <c:dLbl>
              <c:idx val="7"/>
              <c:layout>
                <c:manualLayout>
                  <c:x val="1.394262108946831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8-96B1-4954-AECD-EE1BA40E8AB0}"/>
                </c:ext>
              </c:extLst>
            </c:dLbl>
            <c:dLbl>
              <c:idx val="8"/>
              <c:layout>
                <c:manualLayout>
                  <c:x val="1.3942621089468317E-2"/>
                  <c:y val="1.1236234192715851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9-96B1-4954-AECD-EE1BA40E8AB0}"/>
                </c:ext>
              </c:extLst>
            </c:dLbl>
            <c:dLbl>
              <c:idx val="9"/>
              <c:layout>
                <c:manualLayout>
                  <c:x val="1.2870111774893818E-2"/>
                  <c:y val="-1.53223145381607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A-96B1-4954-AECD-EE1BA40E8AB0}"/>
                </c:ext>
              </c:extLst>
            </c:dLbl>
            <c:dLbl>
              <c:idx val="10"/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B-96B1-4954-AECD-EE1BA40E8AB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'5'!$B$9:$B$19</c:f>
              <c:strCache>
                <c:ptCount val="11"/>
                <c:pt idx="0">
                  <c:v>総 数 (1.667 人)</c:v>
                </c:pt>
                <c:pt idx="1">
                  <c:v>［　性　］</c:v>
                </c:pt>
                <c:pt idx="2">
                  <c:v>男 性 ( 782 人）</c:v>
                </c:pt>
                <c:pt idx="3">
                  <c:v>女 性 ( 885 人）</c:v>
                </c:pt>
                <c:pt idx="4">
                  <c:v>［　年齢　］</c:v>
                </c:pt>
                <c:pt idx="5">
                  <c:v>18 ～ 29 歳 ( 143 人)</c:v>
                </c:pt>
                <c:pt idx="6">
                  <c:v>30 ～ 39 歳 ( 191 人)</c:v>
                </c:pt>
                <c:pt idx="7">
                  <c:v>40 ～ 49 歳 ( 306 人)</c:v>
                </c:pt>
                <c:pt idx="8">
                  <c:v>50 ～ 59 歳 ( 249 人)</c:v>
                </c:pt>
                <c:pt idx="9">
                  <c:v>60 ～ 69 歳 ( 299 人)</c:v>
                </c:pt>
                <c:pt idx="10">
                  <c:v>70 歳 以 上 ( 479 人)</c:v>
                </c:pt>
              </c:strCache>
            </c:strRef>
          </c:cat>
          <c:val>
            <c:numRef>
              <c:f>'5'!$I$9:$I$19</c:f>
              <c:numCache>
                <c:formatCode>General</c:formatCode>
                <c:ptCount val="11"/>
                <c:pt idx="0" formatCode="0.0_ ">
                  <c:v>3.7</c:v>
                </c:pt>
                <c:pt idx="2" formatCode="0.0_ ">
                  <c:v>4.2</c:v>
                </c:pt>
                <c:pt idx="3" formatCode="0.0_ ">
                  <c:v>3.2</c:v>
                </c:pt>
                <c:pt idx="5" formatCode="0.0_ ">
                  <c:v>2.1</c:v>
                </c:pt>
                <c:pt idx="6" formatCode="0.0_ ">
                  <c:v>1.6</c:v>
                </c:pt>
                <c:pt idx="7" formatCode="0.0_ ">
                  <c:v>1</c:v>
                </c:pt>
                <c:pt idx="8" formatCode="0.0_ ">
                  <c:v>1.2</c:v>
                </c:pt>
                <c:pt idx="9" formatCode="0.0_ ">
                  <c:v>1</c:v>
                </c:pt>
                <c:pt idx="10" formatCode="0.0_ 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C-96B1-4954-AECD-EE1BA40E8A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78819208"/>
        <c:axId val="578820808"/>
      </c:barChart>
      <c:catAx>
        <c:axId val="57881920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78820808"/>
        <c:crosses val="autoZero"/>
        <c:auto val="1"/>
        <c:lblAlgn val="ctr"/>
        <c:lblOffset val="100"/>
        <c:noMultiLvlLbl val="0"/>
      </c:catAx>
      <c:valAx>
        <c:axId val="578820808"/>
        <c:scaling>
          <c:orientation val="minMax"/>
          <c:max val="10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788192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0.9674</cdr:x>
      <cdr:y>0.87914</cdr:y>
    </cdr:from>
    <cdr:to>
      <cdr:x>1</cdr:x>
      <cdr:y>0.91111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DD2320B4-FF0C-FE76-15F3-270FAF7D1FA4}"/>
            </a:ext>
          </a:extLst>
        </cdr:cNvPr>
        <cdr:cNvSpPr txBox="1"/>
      </cdr:nvSpPr>
      <cdr:spPr>
        <a:xfrm xmlns:a="http://schemas.openxmlformats.org/drawingml/2006/main">
          <a:off x="11455360" y="7286784"/>
          <a:ext cx="386029" cy="264986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1100"/>
            <a:t>(%)</a:t>
          </a:r>
          <a:endParaRPr kumimoji="1" lang="ja-JP" altLang="en-US" sz="110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EF85B-16E5-494A-AE20-2CB5DF3A17D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99F60-B100-4A29-99CF-94D01755E9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5057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EF85B-16E5-494A-AE20-2CB5DF3A17D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99F60-B100-4A29-99CF-94D01755E9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2729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EF85B-16E5-494A-AE20-2CB5DF3A17D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99F60-B100-4A29-99CF-94D01755E9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76859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68969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142141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2775820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345460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191134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70496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71646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EF85B-16E5-494A-AE20-2CB5DF3A17D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99F60-B100-4A29-99CF-94D01755E9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2441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EF85B-16E5-494A-AE20-2CB5DF3A17D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99F60-B100-4A29-99CF-94D01755E9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1073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EF85B-16E5-494A-AE20-2CB5DF3A17D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99F60-B100-4A29-99CF-94D01755E9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252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EF85B-16E5-494A-AE20-2CB5DF3A17D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99F60-B100-4A29-99CF-94D01755E9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0555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EF85B-16E5-494A-AE20-2CB5DF3A17D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99F60-B100-4A29-99CF-94D01755E9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4872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EF85B-16E5-494A-AE20-2CB5DF3A17D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99F60-B100-4A29-99CF-94D01755E9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2164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EF85B-16E5-494A-AE20-2CB5DF3A17D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99F60-B100-4A29-99CF-94D01755E9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2288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EF85B-16E5-494A-AE20-2CB5DF3A17D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99F60-B100-4A29-99CF-94D01755E9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9141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6EF85B-16E5-494A-AE20-2CB5DF3A17D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99F60-B100-4A29-99CF-94D01755E9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9788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3734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7505B2FA-86E4-AA2B-F8B2-376DE390A176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723900" y="971550"/>
          <a:ext cx="7457622" cy="5519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55547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2022-09-14T08:44:02Z</dcterms:created>
  <dcterms:modified xsi:type="dcterms:W3CDTF">2022-09-14T08:44:02Z</dcterms:modified>
</cp:coreProperties>
</file>