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プラスチックごみ問題解決に向けた取組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マイバッグを持参するなど、できる限りレジ
袋を受け取らない</c:v>
                </c:pt>
                <c:pt idx="1">
                  <c:v>ポイ捨て・不法投棄はしない</c:v>
                </c:pt>
                <c:pt idx="2">
                  <c:v>ルールに従って、ごみを正しく分別する</c:v>
                </c:pt>
                <c:pt idx="3">
                  <c:v>できる限りスプーンなどの食器・ストロー・
おしぼり・アメニティグッズを受け取らない</c:v>
                </c:pt>
                <c:pt idx="4">
                  <c:v>マイボトルを持参するなど、使い捨ての飲
料容器（ペットボトルなど）をできる限り使用
しない</c:v>
                </c:pt>
                <c:pt idx="5">
                  <c:v>リサイクル材や、植物を原料としたプラス
チックなどを使った製品を積極的に選ぶ</c:v>
                </c:pt>
                <c:pt idx="6">
                  <c:v>路上などに落ちているごみを積極的に拾う</c:v>
                </c:pt>
                <c:pt idx="7">
                  <c:v>街中や海岸で行われる清掃活動に積極的
に参加する</c:v>
                </c:pt>
                <c:pt idx="8">
                  <c:v>その他</c:v>
                </c:pt>
                <c:pt idx="9">
                  <c:v>今後、新たに取り組んでみたいと思うことは
ない</c:v>
                </c:pt>
                <c:pt idx="10">
                  <c:v>わからない</c:v>
                </c:pt>
              </c:strCache>
            </c:strRef>
          </c:cat>
          <c:val>
            <c:numRef>
              <c:f>'4'!$C$9:$C$19</c:f>
              <c:numCache>
                <c:formatCode>0.0_ </c:formatCode>
                <c:ptCount val="11"/>
                <c:pt idx="0">
                  <c:v>56.3</c:v>
                </c:pt>
                <c:pt idx="1">
                  <c:v>53.1</c:v>
                </c:pt>
                <c:pt idx="2">
                  <c:v>52.2</c:v>
                </c:pt>
                <c:pt idx="3">
                  <c:v>41.1</c:v>
                </c:pt>
                <c:pt idx="4">
                  <c:v>38</c:v>
                </c:pt>
                <c:pt idx="5">
                  <c:v>32.299999999999997</c:v>
                </c:pt>
                <c:pt idx="6">
                  <c:v>24.5</c:v>
                </c:pt>
                <c:pt idx="7">
                  <c:v>18.2</c:v>
                </c:pt>
                <c:pt idx="8">
                  <c:v>0.6</c:v>
                </c:pt>
                <c:pt idx="9">
                  <c:v>5.0999999999999996</c:v>
                </c:pt>
                <c:pt idx="1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B3-488B-98EE-7582C4053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8836808"/>
        <c:axId val="578833928"/>
      </c:barChart>
      <c:catAx>
        <c:axId val="578836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33928"/>
        <c:crosses val="autoZero"/>
        <c:auto val="1"/>
        <c:lblAlgn val="ctr"/>
        <c:lblOffset val="100"/>
        <c:noMultiLvlLbl val="0"/>
      </c:catAx>
      <c:valAx>
        <c:axId val="57883392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in"/>
        <c:minorTickMark val="none"/>
        <c:tickLblPos val="nextTo"/>
        <c:spPr>
          <a:solidFill>
            <a:schemeClr val="bg1"/>
          </a:solidFill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36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0.83209</cdr:x>
      <cdr:y>0.86865</cdr:y>
    </cdr:from>
    <cdr:to>
      <cdr:x>0.98361</cdr:x>
      <cdr:y>0.91404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06375" y="7000246"/>
          <a:ext cx="2240898" cy="3657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M.T.=321.9%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0.97491</cdr:x>
      <cdr:y>0.02606</cdr:y>
    </cdr:from>
    <cdr:to>
      <cdr:x>1</cdr:x>
      <cdr:y>0.05889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541904" y="268083"/>
          <a:ext cx="374246" cy="33772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15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9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87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64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510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58024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17790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2876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307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566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97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59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12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69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47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1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3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2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3415-65BC-4400-AD26-26FA823C835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13043-A8B5-4610-9DD0-7D23797E9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03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16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39490EA-6DE5-454F-BA09-9621D2B9AE2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0" y="1181100"/>
          <a:ext cx="6724650" cy="525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2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2022-09-14T08:44:03Z</dcterms:created>
  <dcterms:modified xsi:type="dcterms:W3CDTF">2022-09-14T08:44:03Z</dcterms:modified>
</cp:coreProperties>
</file>