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プラスチックごみ問題への認識</a:t>
            </a:r>
          </a:p>
        </c:rich>
      </c:tx>
      <c:layout>
        <c:manualLayout>
          <c:xMode val="edge"/>
          <c:yMode val="edge"/>
          <c:x val="0.35037037037037039"/>
          <c:y val="1.14416475972540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'2'!$C$8</c:f>
              <c:strCache>
                <c:ptCount val="1"/>
                <c:pt idx="0">
                  <c:v>数値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海や海岸に捨てられたプラスチックごみ
により汚染が生じていること</c:v>
                </c:pt>
                <c:pt idx="1">
                  <c:v>海の生物がプラスチックごみに絡まったり
誤飲することで、傷ついたり死んだりして
いること</c:v>
                </c:pt>
                <c:pt idx="2">
                  <c:v>海の生物が小さなプラスチック粒を誤飲
するなど生態系に影響が生じていること</c:v>
                </c:pt>
                <c:pt idx="3">
                  <c:v>プラスチックごみが、海岸に漂着し、景観
が悪化するなど観光業に悪影響が生じて
いること</c:v>
                </c:pt>
                <c:pt idx="4">
                  <c:v>川や街、農地に捨てられたプラスチックご
みが海に流出することで汚染が生じてい
ること</c:v>
                </c:pt>
                <c:pt idx="5">
                  <c:v>プラスチックごみが原因で、漁網への混
入や破損など漁業に障害が生じているこ
と</c:v>
                </c:pt>
                <c:pt idx="6">
                  <c:v>プラスチックごみが原因で、船舶のプロペ
ラ破損など航行に障害が生じていること</c:v>
                </c:pt>
                <c:pt idx="7">
                  <c:v>歯磨き粉などに含まれる微小なプラス
チック粒が海に流出することで汚染が生
じていること</c:v>
                </c:pt>
                <c:pt idx="8">
                  <c:v>その他</c:v>
                </c:pt>
                <c:pt idx="9">
                  <c:v>特にない</c:v>
                </c:pt>
                <c:pt idx="10">
                  <c:v>わからない</c:v>
                </c:pt>
              </c:strCache>
            </c:strRef>
          </c:cat>
          <c:val>
            <c:numRef>
              <c:f>'2'!$C$9:$C$19</c:f>
              <c:numCache>
                <c:formatCode>0.0_ </c:formatCode>
                <c:ptCount val="11"/>
                <c:pt idx="0">
                  <c:v>84</c:v>
                </c:pt>
                <c:pt idx="1">
                  <c:v>78.2</c:v>
                </c:pt>
                <c:pt idx="2">
                  <c:v>66.5</c:v>
                </c:pt>
                <c:pt idx="3">
                  <c:v>61.2</c:v>
                </c:pt>
                <c:pt idx="4">
                  <c:v>59.4</c:v>
                </c:pt>
                <c:pt idx="5">
                  <c:v>50.7</c:v>
                </c:pt>
                <c:pt idx="6">
                  <c:v>29.9</c:v>
                </c:pt>
                <c:pt idx="7">
                  <c:v>21.5</c:v>
                </c:pt>
                <c:pt idx="8">
                  <c:v>0</c:v>
                </c:pt>
                <c:pt idx="9">
                  <c:v>2</c:v>
                </c:pt>
                <c:pt idx="1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0F-4D85-96F3-0B151F34EA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91310608"/>
        <c:axId val="97034288"/>
      </c:barChart>
      <c:catAx>
        <c:axId val="4913106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7034288"/>
        <c:crosses val="autoZero"/>
        <c:auto val="1"/>
        <c:lblAlgn val="ctr"/>
        <c:lblOffset val="100"/>
        <c:noMultiLvlLbl val="0"/>
      </c:catAx>
      <c:valAx>
        <c:axId val="970342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9131060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0.81863</cdr:x>
      <cdr:y>0.85426</cdr:y>
    </cdr:from>
    <cdr:to>
      <cdr:x>0.96999</cdr:x>
      <cdr:y>0.90152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6D8B02A-0B07-608F-AD5D-44C0BC3D074E}"/>
            </a:ext>
          </a:extLst>
        </cdr:cNvPr>
        <cdr:cNvSpPr txBox="1"/>
      </cdr:nvSpPr>
      <cdr:spPr>
        <a:xfrm xmlns:a="http://schemas.openxmlformats.org/drawingml/2006/main">
          <a:off x="12119429" y="6610174"/>
          <a:ext cx="2240898" cy="3657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/>
            <a:t>総　数（</a:t>
          </a:r>
          <a:r>
            <a:rPr lang="en-US" altLang="ja-JP" sz="1100"/>
            <a:t>n=1,667</a:t>
          </a:r>
          <a:r>
            <a:rPr lang="ja-JP" altLang="en-US" sz="1100"/>
            <a:t>人、</a:t>
          </a:r>
          <a:r>
            <a:rPr lang="en-US" altLang="ja-JP" sz="1100"/>
            <a:t>M.T.=453.7%</a:t>
          </a:r>
          <a:r>
            <a:rPr lang="ja-JP" altLang="en-US" sz="1100"/>
            <a:t>）</a:t>
          </a:r>
        </a:p>
      </cdr:txBody>
    </cdr:sp>
  </cdr:relSizeAnchor>
  <cdr:relSizeAnchor xmlns:cdr="http://schemas.openxmlformats.org/drawingml/2006/chartDrawing">
    <cdr:from>
      <cdr:x>0.97489</cdr:x>
      <cdr:y>0.02275</cdr:y>
    </cdr:from>
    <cdr:to>
      <cdr:x>1</cdr:x>
      <cdr:y>0.05659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4407117" y="177800"/>
          <a:ext cx="371064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9778-3F0B-4D5C-BFC6-ACED81505F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989E-7F29-4926-AD89-F3F19E9AF1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994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9778-3F0B-4D5C-BFC6-ACED81505F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989E-7F29-4926-AD89-F3F19E9AF1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095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9778-3F0B-4D5C-BFC6-ACED81505F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989E-7F29-4926-AD89-F3F19E9AF1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120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369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7630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37775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70876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106208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00919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689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9778-3F0B-4D5C-BFC6-ACED81505F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989E-7F29-4926-AD89-F3F19E9AF1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735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9778-3F0B-4D5C-BFC6-ACED81505F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989E-7F29-4926-AD89-F3F19E9AF1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51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9778-3F0B-4D5C-BFC6-ACED81505F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989E-7F29-4926-AD89-F3F19E9AF1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9778-3F0B-4D5C-BFC6-ACED81505F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989E-7F29-4926-AD89-F3F19E9AF1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77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9778-3F0B-4D5C-BFC6-ACED81505F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989E-7F29-4926-AD89-F3F19E9AF1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71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9778-3F0B-4D5C-BFC6-ACED81505F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989E-7F29-4926-AD89-F3F19E9AF1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79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9778-3F0B-4D5C-BFC6-ACED81505F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989E-7F29-4926-AD89-F3F19E9AF1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776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9778-3F0B-4D5C-BFC6-ACED81505F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9989E-7F29-4926-AD89-F3F19E9AF1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14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89778-3F0B-4D5C-BFC6-ACED81505F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9989E-7F29-4926-AD89-F3F19E9AF1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81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971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D3B5B8C-BDD6-47E0-1B07-ED2C95C85FC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47650" y="1047750"/>
          <a:ext cx="8572500" cy="5549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899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2022-09-14T08:44:04Z</dcterms:created>
  <dcterms:modified xsi:type="dcterms:W3CDTF">2022-09-14T08:44:04Z</dcterms:modified>
</cp:coreProperties>
</file>