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プラスチックごみ問題への関心度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'1'!$C$8</c:f>
              <c:strCache>
                <c:ptCount val="1"/>
                <c:pt idx="0">
                  <c:v>非常に関心がある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D8C-40CE-BA2D-4E86267CE2FD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'1'!$C$9:$C$19</c:f>
              <c:numCache>
                <c:formatCode>General</c:formatCode>
                <c:ptCount val="11"/>
                <c:pt idx="0" formatCode="0.0_ ">
                  <c:v>33.5</c:v>
                </c:pt>
                <c:pt idx="2" formatCode="0.0_ ">
                  <c:v>33.9</c:v>
                </c:pt>
                <c:pt idx="3" formatCode="0.0_ ">
                  <c:v>33.200000000000003</c:v>
                </c:pt>
                <c:pt idx="5" formatCode="0.0_ ">
                  <c:v>10.5</c:v>
                </c:pt>
                <c:pt idx="6" formatCode="0.0_ ">
                  <c:v>14.1</c:v>
                </c:pt>
                <c:pt idx="7" formatCode="0.0_ ">
                  <c:v>29.7</c:v>
                </c:pt>
                <c:pt idx="8" formatCode="0.0_ ">
                  <c:v>29.7</c:v>
                </c:pt>
                <c:pt idx="9" formatCode="0.0_ ">
                  <c:v>41.8</c:v>
                </c:pt>
                <c:pt idx="10" formatCode="0.0_ ">
                  <c:v>47.4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D8C-40CE-BA2D-4E86267CE2FD}"/>
            </c:ext>
          </c:extLst>
        </c:ser>
        <c:ser>
          <c:idx val="1"/>
          <c:order val="1"/>
          <c:tx>
            <c:strRef>
              <c:f>'1'!$D$8</c:f>
              <c:strCache>
                <c:ptCount val="1"/>
                <c:pt idx="0">
                  <c:v>ある程度関心がある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D8C-40CE-BA2D-4E86267CE2FD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'1'!$D$9:$D$19</c:f>
              <c:numCache>
                <c:formatCode>General</c:formatCode>
                <c:ptCount val="11"/>
                <c:pt idx="0" formatCode="0.0_ ">
                  <c:v>55.5</c:v>
                </c:pt>
                <c:pt idx="2" formatCode="0.0_ ">
                  <c:v>53.7</c:v>
                </c:pt>
                <c:pt idx="3" formatCode="0.0_ ">
                  <c:v>57.1</c:v>
                </c:pt>
                <c:pt idx="5" formatCode="0.0_ ">
                  <c:v>63.6</c:v>
                </c:pt>
                <c:pt idx="6" formatCode="0.0_ ">
                  <c:v>63.4</c:v>
                </c:pt>
                <c:pt idx="7" formatCode="0.0_ ">
                  <c:v>61.1</c:v>
                </c:pt>
                <c:pt idx="8" formatCode="0.0_ ">
                  <c:v>63.5</c:v>
                </c:pt>
                <c:pt idx="9" formatCode="0.0_ ">
                  <c:v>51.5</c:v>
                </c:pt>
                <c:pt idx="10" formatCode="0.0_ ">
                  <c:v>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D8C-40CE-BA2D-4E86267CE2FD}"/>
            </c:ext>
          </c:extLst>
        </c:ser>
        <c:ser>
          <c:idx val="2"/>
          <c:order val="2"/>
          <c:tx>
            <c:strRef>
              <c:f>'1'!$E$8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D8C-40CE-BA2D-4E86267CE2FD}"/>
              </c:ext>
            </c:extLst>
          </c:dPt>
          <c:dLbls>
            <c:dLbl>
              <c:idx val="0"/>
              <c:layout>
                <c:manualLayout>
                  <c:x val="-1.3494267167790195E-3"/>
                  <c:y val="-3.159995551124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D8C-40CE-BA2D-4E86267CE2FD}"/>
                </c:ext>
              </c:extLst>
            </c:dLbl>
            <c:dLbl>
              <c:idx val="2"/>
              <c:layout>
                <c:manualLayout>
                  <c:x val="-9.8956816072870581E-17"/>
                  <c:y val="-2.527996440899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D8C-40CE-BA2D-4E86267CE2FD}"/>
                </c:ext>
              </c:extLst>
            </c:dLbl>
            <c:dLbl>
              <c:idx val="3"/>
              <c:layout>
                <c:manualLayout>
                  <c:x val="0"/>
                  <c:y val="-3.3179953286805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D8C-40CE-BA2D-4E86267CE2FD}"/>
                </c:ext>
              </c:extLst>
            </c:dLbl>
            <c:dLbl>
              <c:idx val="5"/>
              <c:layout>
                <c:manualLayout>
                  <c:x val="-9.8956826587436376E-17"/>
                  <c:y val="-2.60294458415024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D8C-40CE-BA2D-4E86267CE2FD}"/>
                </c:ext>
              </c:extLst>
            </c:dLbl>
            <c:dLbl>
              <c:idx val="6"/>
              <c:layout>
                <c:manualLayout>
                  <c:x val="0"/>
                  <c:y val="-2.7560717369545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D8C-40CE-BA2D-4E86267CE2FD}"/>
                </c:ext>
              </c:extLst>
            </c:dLbl>
            <c:dLbl>
              <c:idx val="7"/>
              <c:layout>
                <c:manualLayout>
                  <c:x val="1.3494268601609207E-3"/>
                  <c:y val="-2.90918683345200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D8C-40CE-BA2D-4E86267CE2FD}"/>
                </c:ext>
              </c:extLst>
            </c:dLbl>
            <c:dLbl>
              <c:idx val="8"/>
              <c:layout>
                <c:manualLayout>
                  <c:x val="-1.9791365317487275E-16"/>
                  <c:y val="-2.6029566404570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D8C-40CE-BA2D-4E86267CE2FD}"/>
                </c:ext>
              </c:extLst>
            </c:dLbl>
            <c:dLbl>
              <c:idx val="9"/>
              <c:layout>
                <c:manualLayout>
                  <c:x val="-9.8956826587436376E-17"/>
                  <c:y val="-2.4498415439595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D8C-40CE-BA2D-4E86267CE2FD}"/>
                </c:ext>
              </c:extLst>
            </c:dLbl>
            <c:dLbl>
              <c:idx val="10"/>
              <c:layout>
                <c:manualLayout>
                  <c:x val="-1.9791363214574116E-16"/>
                  <c:y val="-3.0019957735681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D8C-40CE-BA2D-4E86267CE2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'1'!$E$9:$E$19</c:f>
              <c:numCache>
                <c:formatCode>General</c:formatCode>
                <c:ptCount val="11"/>
                <c:pt idx="0" formatCode="0.0_ ">
                  <c:v>0.1</c:v>
                </c:pt>
                <c:pt idx="2" formatCode="0.0_ ">
                  <c:v>0</c:v>
                </c:pt>
                <c:pt idx="3" formatCode="0.0_ ">
                  <c:v>0.2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0</c:v>
                </c:pt>
                <c:pt idx="9" formatCode="0.0_ ">
                  <c:v>0</c:v>
                </c:pt>
                <c:pt idx="10" formatCode="0.0_ 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D8C-40CE-BA2D-4E86267CE2FD}"/>
            </c:ext>
          </c:extLst>
        </c:ser>
        <c:ser>
          <c:idx val="3"/>
          <c:order val="3"/>
          <c:tx>
            <c:strRef>
              <c:f>'1'!$F$8</c:f>
              <c:strCache>
                <c:ptCount val="1"/>
                <c:pt idx="0">
                  <c:v>あまり関心がない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DD8C-40CE-BA2D-4E86267CE2FD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'1'!$F$9:$F$19</c:f>
              <c:numCache>
                <c:formatCode>General</c:formatCode>
                <c:ptCount val="11"/>
                <c:pt idx="0" formatCode="0.0_ ">
                  <c:v>9.1</c:v>
                </c:pt>
                <c:pt idx="2" formatCode="0.0_ ">
                  <c:v>9.8000000000000007</c:v>
                </c:pt>
                <c:pt idx="3" formatCode="0.0_ ">
                  <c:v>8.5</c:v>
                </c:pt>
                <c:pt idx="5" formatCode="0.0_ ">
                  <c:v>19.600000000000001</c:v>
                </c:pt>
                <c:pt idx="6" formatCode="0.0_ ">
                  <c:v>18.8</c:v>
                </c:pt>
                <c:pt idx="7" formatCode="0.0_ ">
                  <c:v>7.2</c:v>
                </c:pt>
                <c:pt idx="8" formatCode="0.0_ ">
                  <c:v>6.4</c:v>
                </c:pt>
                <c:pt idx="9" formatCode="0.0_ ">
                  <c:v>6</c:v>
                </c:pt>
                <c:pt idx="10" formatCode="0.0_ 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DD8C-40CE-BA2D-4E86267CE2FD}"/>
            </c:ext>
          </c:extLst>
        </c:ser>
        <c:ser>
          <c:idx val="4"/>
          <c:order val="4"/>
          <c:tx>
            <c:strRef>
              <c:f>'1'!$G$8</c:f>
              <c:strCache>
                <c:ptCount val="1"/>
                <c:pt idx="0">
                  <c:v>まったく関心がない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D8C-40CE-BA2D-4E86267CE2FD}"/>
              </c:ext>
            </c:extLst>
          </c:dPt>
          <c:dLbls>
            <c:dLbl>
              <c:idx val="0"/>
              <c:layout>
                <c:manualLayout>
                  <c:x val="2.4289680902020373E-2"/>
                  <c:y val="-3.1599955511243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D8C-40CE-BA2D-4E86267CE2FD}"/>
                </c:ext>
              </c:extLst>
            </c:dLbl>
            <c:dLbl>
              <c:idx val="2"/>
              <c:layout>
                <c:manualLayout>
                  <c:x val="2.428968090202057E-2"/>
                  <c:y val="-1.5799977755621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D8C-40CE-BA2D-4E86267CE2FD}"/>
                </c:ext>
              </c:extLst>
            </c:dLbl>
            <c:dLbl>
              <c:idx val="3"/>
              <c:layout>
                <c:manualLayout>
                  <c:x val="1.8891974034904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D8C-40CE-BA2D-4E86267CE2FD}"/>
                </c:ext>
              </c:extLst>
            </c:dLbl>
            <c:dLbl>
              <c:idx val="5"/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DD8C-40CE-BA2D-4E86267CE2FD}"/>
                </c:ext>
              </c:extLst>
            </c:dLbl>
            <c:dLbl>
              <c:idx val="6"/>
              <c:layout>
                <c:manualLayout>
                  <c:x val="3.1036814485914974E-2"/>
                  <c:y val="-3.15999555112437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D8C-40CE-BA2D-4E86267CE2FD}"/>
                </c:ext>
              </c:extLst>
            </c:dLbl>
            <c:dLbl>
              <c:idx val="7"/>
              <c:layout>
                <c:manualLayout>
                  <c:x val="1.8891974034904887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D8C-40CE-BA2D-4E86267CE2FD}"/>
                </c:ext>
              </c:extLst>
            </c:dLbl>
            <c:dLbl>
              <c:idx val="8"/>
              <c:layout>
                <c:manualLayout>
                  <c:x val="1.48436938845681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DD8C-40CE-BA2D-4E86267CE2FD}"/>
                </c:ext>
              </c:extLst>
            </c:dLbl>
            <c:dLbl>
              <c:idx val="9"/>
              <c:layout>
                <c:manualLayout>
                  <c:x val="1.48436938845681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DD8C-40CE-BA2D-4E86267CE2FD}"/>
                </c:ext>
              </c:extLst>
            </c:dLbl>
            <c:dLbl>
              <c:idx val="10"/>
              <c:layout>
                <c:manualLayout>
                  <c:x val="1.7542547318125969E-2"/>
                  <c:y val="1.1586516505695312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DD8C-40CE-BA2D-4E86267CE2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'1'!$B$9:$B$19</c:f>
              <c:strCache>
                <c:ptCount val="11"/>
                <c:pt idx="0">
                  <c:v>総 数 (1.667 人)</c:v>
                </c:pt>
                <c:pt idx="1">
                  <c:v>［　性　］</c:v>
                </c:pt>
                <c:pt idx="2">
                  <c:v>男 性 ( 782 人）</c:v>
                </c:pt>
                <c:pt idx="3">
                  <c:v>女 性 ( 885 人）</c:v>
                </c:pt>
                <c:pt idx="4">
                  <c:v>［　年齢　］</c:v>
                </c:pt>
                <c:pt idx="5">
                  <c:v>18 ～ 29 歳 ( 143 人)</c:v>
                </c:pt>
                <c:pt idx="6">
                  <c:v>30 ～ 39 歳 ( 191 人)</c:v>
                </c:pt>
                <c:pt idx="7">
                  <c:v>40 ～ 49 歳 ( 306 人)</c:v>
                </c:pt>
                <c:pt idx="8">
                  <c:v>50 ～ 59 歳 ( 249 人)</c:v>
                </c:pt>
                <c:pt idx="9">
                  <c:v>60 ～ 69 歳 ( 299 人)</c:v>
                </c:pt>
                <c:pt idx="10">
                  <c:v>70 歳 以 上 ( 479 人)</c:v>
                </c:pt>
              </c:strCache>
            </c:strRef>
          </c:cat>
          <c:val>
            <c:numRef>
              <c:f>'1'!$G$9:$G$19</c:f>
              <c:numCache>
                <c:formatCode>General</c:formatCode>
                <c:ptCount val="11"/>
                <c:pt idx="0" formatCode="0.0_ ">
                  <c:v>1.7</c:v>
                </c:pt>
                <c:pt idx="2" formatCode="0.0_ ">
                  <c:v>2.6</c:v>
                </c:pt>
                <c:pt idx="3" formatCode="0.0_ ">
                  <c:v>1</c:v>
                </c:pt>
                <c:pt idx="5" formatCode="0.0_ ">
                  <c:v>6.3</c:v>
                </c:pt>
                <c:pt idx="6" formatCode="0.0_ ">
                  <c:v>3.7</c:v>
                </c:pt>
                <c:pt idx="7" formatCode="0.0_ ">
                  <c:v>2</c:v>
                </c:pt>
                <c:pt idx="8" formatCode="0.0_ ">
                  <c:v>0.4</c:v>
                </c:pt>
                <c:pt idx="9" formatCode="0.0_ ">
                  <c:v>0.7</c:v>
                </c:pt>
                <c:pt idx="10" formatCode="0.0_ 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DD8C-40CE-BA2D-4E86267CE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6268104"/>
        <c:axId val="426268744"/>
      </c:barChart>
      <c:catAx>
        <c:axId val="4262681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744"/>
        <c:crosses val="autoZero"/>
        <c:auto val="1"/>
        <c:lblAlgn val="ctr"/>
        <c:lblOffset val="100"/>
        <c:noMultiLvlLbl val="0"/>
      </c:catAx>
      <c:valAx>
        <c:axId val="426268744"/>
        <c:scaling>
          <c:orientation val="minMax"/>
          <c:max val="100.5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626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28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2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20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7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206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75098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36807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0416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893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9329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597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130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506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275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86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15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46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68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C3F1F-F2A9-45C3-AD14-DB67C863A49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7B87E-D172-4E9D-97CF-561D3FD4C0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629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4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C18F296-1AEF-921C-F725-C10B56082DD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47699" y="990600"/>
          <a:ext cx="7658101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728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2022-09-14T08:44:07Z</dcterms:created>
  <dcterms:modified xsi:type="dcterms:W3CDTF">2022-09-14T08:44:07Z</dcterms:modified>
</cp:coreProperties>
</file>