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受動喫煙対策に関する政府への要望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'19'!$C$8</c:f>
              <c:strCache>
                <c:ptCount val="1"/>
                <c:pt idx="0">
                  <c:v>総 数 （n=686人、M.T.=455.0%)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'19'!$B$9:$B$19</c:f>
              <c:strCache>
                <c:ptCount val="11"/>
                <c:pt idx="0">
                  <c:v>屋内喫煙室・屋外喫煙所などの設置による分煙の促進</c:v>
                </c:pt>
                <c:pt idx="1">
                  <c:v>飲食店（小規模店舗を含む）の禁煙推進</c:v>
                </c:pt>
                <c:pt idx="2">
                  <c:v>病院・学校・行政機関などの敷地内禁煙の推進</c:v>
                </c:pt>
                <c:pt idx="3">
                  <c:v>路上・公園など屋外の対策</c:v>
                </c:pt>
                <c:pt idx="4">
                  <c:v>屋内喫煙室・屋外喫煙所からのたばこ煙の流出防止対策の強化</c:v>
                </c:pt>
                <c:pt idx="5">
                  <c:v>ホテル・旅館などの客室対策</c:v>
                </c:pt>
                <c:pt idx="6">
                  <c:v>事業所の禁煙推進</c:v>
                </c:pt>
                <c:pt idx="7">
                  <c:v>パチンコ・麻雀・カラオケなど遊興・娯楽施設の禁煙推進</c:v>
                </c:pt>
                <c:pt idx="8">
                  <c:v>ベランダ・バルコニー・共同住宅の共用部分などの対策</c:v>
                </c:pt>
                <c:pt idx="9">
                  <c:v>その他</c:v>
                </c:pt>
                <c:pt idx="10">
                  <c:v>わからない</c:v>
                </c:pt>
              </c:strCache>
            </c:strRef>
          </c:cat>
          <c:val>
            <c:numRef>
              <c:f>'19'!$C$9:$C$19</c:f>
              <c:numCache>
                <c:formatCode>General</c:formatCode>
                <c:ptCount val="11"/>
                <c:pt idx="0">
                  <c:v>72.599999999999994</c:v>
                </c:pt>
                <c:pt idx="1">
                  <c:v>60.6</c:v>
                </c:pt>
                <c:pt idx="2">
                  <c:v>57.9</c:v>
                </c:pt>
                <c:pt idx="3">
                  <c:v>57.6</c:v>
                </c:pt>
                <c:pt idx="4">
                  <c:v>56.4</c:v>
                </c:pt>
                <c:pt idx="5">
                  <c:v>48.4</c:v>
                </c:pt>
                <c:pt idx="6">
                  <c:v>37.9</c:v>
                </c:pt>
                <c:pt idx="7">
                  <c:v>31.2</c:v>
                </c:pt>
                <c:pt idx="8">
                  <c:v>30.9</c:v>
                </c:pt>
                <c:pt idx="9">
                  <c:v>0.9</c:v>
                </c:pt>
                <c:pt idx="1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BD-40A0-A832-43538A7A98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88018256"/>
        <c:axId val="588021536"/>
      </c:barChart>
      <c:catAx>
        <c:axId val="588018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8021536"/>
        <c:crosses val="autoZero"/>
        <c:auto val="1"/>
        <c:lblAlgn val="ctr"/>
        <c:lblOffset val="100"/>
        <c:noMultiLvlLbl val="0"/>
      </c:catAx>
      <c:valAx>
        <c:axId val="5880215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801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0.92515</cdr:x>
      <cdr:y>0.04235</cdr:y>
    </cdr:from>
    <cdr:to>
      <cdr:x>1</cdr:x>
      <cdr:y>0.083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2634403-3F40-6909-0EA6-B3FA2550405F}"/>
            </a:ext>
          </a:extLst>
        </cdr:cNvPr>
        <cdr:cNvSpPr txBox="1"/>
      </cdr:nvSpPr>
      <cdr:spPr>
        <a:xfrm xmlns:a="http://schemas.openxmlformats.org/drawingml/2006/main">
          <a:off x="5022864" y="228600"/>
          <a:ext cx="406388" cy="2193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36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66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06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54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61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28745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8182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87084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890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743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08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0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16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82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3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4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80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2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CD1CA-0222-444F-8FC6-5D6BDFEB6F6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9C38-61C2-4311-9922-12B29C3F6B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8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9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D6F3765-AFD4-B34A-2E06-3C409F50FAB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800" y="965200"/>
          <a:ext cx="87376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89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2022-09-14T08:49:36Z</dcterms:created>
  <dcterms:modified xsi:type="dcterms:W3CDTF">2022-09-14T08:49:36Z</dcterms:modified>
</cp:coreProperties>
</file>