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/>
              <a:t>受動喫煙対策に関する政府への要望</a:t>
            </a:r>
            <a:endParaRPr lang="en-US" altLang="ja-JP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'19'!$C$8</c:f>
              <c:strCache>
                <c:ptCount val="1"/>
                <c:pt idx="0">
                  <c:v>総 数 （n=686人、M.T.=455.0%)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'19'!$B$9:$B$19</c:f>
              <c:strCache>
                <c:ptCount val="11"/>
                <c:pt idx="0">
                  <c:v>屋内喫煙室・屋外喫煙所などの設置による分煙の促進</c:v>
                </c:pt>
                <c:pt idx="1">
                  <c:v>飲食店（小規模店舗を含む）の禁煙推進</c:v>
                </c:pt>
                <c:pt idx="2">
                  <c:v>病院・学校・行政機関などの敷地内禁煙の推進</c:v>
                </c:pt>
                <c:pt idx="3">
                  <c:v>路上・公園など屋外の対策</c:v>
                </c:pt>
                <c:pt idx="4">
                  <c:v>屋内喫煙室・屋外喫煙所からのたばこ煙の流出防止対策の強化</c:v>
                </c:pt>
                <c:pt idx="5">
                  <c:v>ホテル・旅館などの客室対策</c:v>
                </c:pt>
                <c:pt idx="6">
                  <c:v>事業所の禁煙推進</c:v>
                </c:pt>
                <c:pt idx="7">
                  <c:v>パチンコ・麻雀・カラオケなど遊興・娯楽施設の禁煙推進</c:v>
                </c:pt>
                <c:pt idx="8">
                  <c:v>ベランダ・バルコニー・共同住宅の共用部分などの対策</c:v>
                </c:pt>
                <c:pt idx="9">
                  <c:v>その他</c:v>
                </c:pt>
                <c:pt idx="10">
                  <c:v>わからない</c:v>
                </c:pt>
              </c:strCache>
            </c:strRef>
          </c:cat>
          <c:val>
            <c:numRef>
              <c:f>'19'!$C$9:$C$19</c:f>
              <c:numCache>
                <c:formatCode>General</c:formatCode>
                <c:ptCount val="11"/>
                <c:pt idx="0">
                  <c:v>72.599999999999994</c:v>
                </c:pt>
                <c:pt idx="1">
                  <c:v>60.6</c:v>
                </c:pt>
                <c:pt idx="2">
                  <c:v>57.9</c:v>
                </c:pt>
                <c:pt idx="3">
                  <c:v>57.6</c:v>
                </c:pt>
                <c:pt idx="4">
                  <c:v>56.4</c:v>
                </c:pt>
                <c:pt idx="5">
                  <c:v>48.4</c:v>
                </c:pt>
                <c:pt idx="6">
                  <c:v>37.9</c:v>
                </c:pt>
                <c:pt idx="7">
                  <c:v>31.2</c:v>
                </c:pt>
                <c:pt idx="8">
                  <c:v>30.9</c:v>
                </c:pt>
                <c:pt idx="9">
                  <c:v>0.9</c:v>
                </c:pt>
                <c:pt idx="10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CBD-40A0-A832-43538A7A982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588018256"/>
        <c:axId val="588021536"/>
      </c:barChart>
      <c:catAx>
        <c:axId val="58801825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88021536"/>
        <c:crosses val="autoZero"/>
        <c:auto val="1"/>
        <c:lblAlgn val="ctr"/>
        <c:lblOffset val="100"/>
        <c:noMultiLvlLbl val="0"/>
      </c:catAx>
      <c:valAx>
        <c:axId val="588021536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880182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0.92515</cdr:x>
      <cdr:y>0.04235</cdr:y>
    </cdr:from>
    <cdr:to>
      <cdr:x>1</cdr:x>
      <cdr:y>0.083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52634403-3F40-6909-0EA6-B3FA2550405F}"/>
            </a:ext>
          </a:extLst>
        </cdr:cNvPr>
        <cdr:cNvSpPr txBox="1"/>
      </cdr:nvSpPr>
      <cdr:spPr>
        <a:xfrm xmlns:a="http://schemas.openxmlformats.org/drawingml/2006/main">
          <a:off x="5022864" y="228600"/>
          <a:ext cx="406388" cy="21937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1100">
              <a:solidFill>
                <a:schemeClr val="tx1">
                  <a:lumMod val="75000"/>
                  <a:lumOff val="25000"/>
                </a:schemeClr>
              </a:solidFill>
            </a:rPr>
            <a:t>(%)</a:t>
          </a:r>
          <a:endParaRPr kumimoji="1" lang="ja-JP" altLang="en-US" sz="1100">
            <a:solidFill>
              <a:schemeClr val="tx1">
                <a:lumMod val="75000"/>
                <a:lumOff val="25000"/>
              </a:schemeClr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CD1CA-0222-444F-8FC6-5D6BDFEB6F6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39C38-61C2-4311-9922-12B29C3F6B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4363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CD1CA-0222-444F-8FC6-5D6BDFEB6F6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39C38-61C2-4311-9922-12B29C3F6B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0662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CD1CA-0222-444F-8FC6-5D6BDFEB6F6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39C38-61C2-4311-9922-12B29C3F6B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03060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05543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1617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9287458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481824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9870847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08904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357432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CD1CA-0222-444F-8FC6-5D6BDFEB6F6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39C38-61C2-4311-9922-12B29C3F6B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3083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CD1CA-0222-444F-8FC6-5D6BDFEB6F6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39C38-61C2-4311-9922-12B29C3F6B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5087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CD1CA-0222-444F-8FC6-5D6BDFEB6F6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39C38-61C2-4311-9922-12B29C3F6B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8163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CD1CA-0222-444F-8FC6-5D6BDFEB6F6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39C38-61C2-4311-9922-12B29C3F6B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9820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CD1CA-0222-444F-8FC6-5D6BDFEB6F6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39C38-61C2-4311-9922-12B29C3F6B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937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CD1CA-0222-444F-8FC6-5D6BDFEB6F6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39C38-61C2-4311-9922-12B29C3F6B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348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CD1CA-0222-444F-8FC6-5D6BDFEB6F6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39C38-61C2-4311-9922-12B29C3F6B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0809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CD1CA-0222-444F-8FC6-5D6BDFEB6F6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39C38-61C2-4311-9922-12B29C3F6B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0220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FCD1CA-0222-444F-8FC6-5D6BDFEB6F6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39C38-61C2-4311-9922-12B29C3F6B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1882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793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8D6F3765-AFD4-B34A-2E06-3C409F50FAB0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77800" y="965200"/>
          <a:ext cx="8737600" cy="551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88961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2022-09-14T08:49:36Z</dcterms:created>
  <dcterms:modified xsi:type="dcterms:W3CDTF">2022-09-14T08:49:36Z</dcterms:modified>
</cp:coreProperties>
</file>