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たばこ対策に関する政府への要望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'18'!$C$8</c:f>
              <c:strCache>
                <c:ptCount val="1"/>
                <c:pt idx="0">
                  <c:v>総 数 （n=1,647人、M.T.=285.5%)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'18'!$B$9:$B$21</c:f>
              <c:strCache>
                <c:ptCount val="13"/>
                <c:pt idx="0">
                  <c:v>未成年者に対する、たばこの健康被害に関する教育の充実</c:v>
                </c:pt>
                <c:pt idx="1">
                  <c:v>受動喫煙対策の強化</c:v>
                </c:pt>
                <c:pt idx="2">
                  <c:v>たばこ税の引上げ</c:v>
                </c:pt>
                <c:pt idx="3">
                  <c:v>たばこの健康被害についての普及啓発活動の充実</c:v>
                </c:pt>
                <c:pt idx="4">
                  <c:v>妊産婦の喫煙防止対策</c:v>
                </c:pt>
                <c:pt idx="5">
                  <c:v>禁煙支援の充実</c:v>
                </c:pt>
                <c:pt idx="6">
                  <c:v>加熱式たばこ・電子たばこの健康影響に関する研究の推進</c:v>
                </c:pt>
                <c:pt idx="7">
                  <c:v>たばこ広告や販売促進、後援活動に対する規制の強化</c:v>
                </c:pt>
                <c:pt idx="8">
                  <c:v>喫煙率・喫煙実態の把握</c:v>
                </c:pt>
                <c:pt idx="9">
                  <c:v>たばこパッケージ注意文言（注意書き）の表示強化</c:v>
                </c:pt>
                <c:pt idx="10">
                  <c:v>その他</c:v>
                </c:pt>
                <c:pt idx="11">
                  <c:v>特にない</c:v>
                </c:pt>
                <c:pt idx="12">
                  <c:v>わからない</c:v>
                </c:pt>
              </c:strCache>
            </c:strRef>
          </c:cat>
          <c:val>
            <c:numRef>
              <c:f>'18'!$C$9:$C$21</c:f>
              <c:numCache>
                <c:formatCode>0.0_ </c:formatCode>
                <c:ptCount val="13"/>
                <c:pt idx="0">
                  <c:v>41.8</c:v>
                </c:pt>
                <c:pt idx="1">
                  <c:v>41.7</c:v>
                </c:pt>
                <c:pt idx="2">
                  <c:v>32.200000000000003</c:v>
                </c:pt>
                <c:pt idx="3">
                  <c:v>29</c:v>
                </c:pt>
                <c:pt idx="4">
                  <c:v>28.7</c:v>
                </c:pt>
                <c:pt idx="5">
                  <c:v>25.7</c:v>
                </c:pt>
                <c:pt idx="6">
                  <c:v>22.6</c:v>
                </c:pt>
                <c:pt idx="7">
                  <c:v>17.5</c:v>
                </c:pt>
                <c:pt idx="8">
                  <c:v>17</c:v>
                </c:pt>
                <c:pt idx="9">
                  <c:v>12.4</c:v>
                </c:pt>
                <c:pt idx="10">
                  <c:v>3.3</c:v>
                </c:pt>
                <c:pt idx="11">
                  <c:v>11.2</c:v>
                </c:pt>
                <c:pt idx="1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9-43BE-B0B0-B5985B41DF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88025144"/>
        <c:axId val="588020224"/>
      </c:barChart>
      <c:catAx>
        <c:axId val="5880251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8020224"/>
        <c:crosses val="autoZero"/>
        <c:auto val="1"/>
        <c:lblAlgn val="ctr"/>
        <c:lblOffset val="100"/>
        <c:noMultiLvlLbl val="0"/>
      </c:catAx>
      <c:valAx>
        <c:axId val="588020224"/>
        <c:scaling>
          <c:orientation val="minMax"/>
          <c:max val="5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80251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0.92736</cdr:x>
      <cdr:y>0.0375</cdr:y>
    </cdr:from>
    <cdr:to>
      <cdr:x>1</cdr:x>
      <cdr:y>0.07226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72C9732-6854-E819-DC29-1CBAD865C99D}"/>
            </a:ext>
          </a:extLst>
        </cdr:cNvPr>
        <cdr:cNvSpPr txBox="1"/>
      </cdr:nvSpPr>
      <cdr:spPr>
        <a:xfrm xmlns:a="http://schemas.openxmlformats.org/drawingml/2006/main">
          <a:off x="5187963" y="228600"/>
          <a:ext cx="406388" cy="2118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5111-C55E-410F-88CE-7B708F9A9C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DEE5-37F6-4B25-98AD-6D027724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9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5111-C55E-410F-88CE-7B708F9A9C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DEE5-37F6-4B25-98AD-6D027724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79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5111-C55E-410F-88CE-7B708F9A9C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DEE5-37F6-4B25-98AD-6D027724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811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654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19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54704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74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9720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69283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4472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5111-C55E-410F-88CE-7B708F9A9C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DEE5-37F6-4B25-98AD-6D027724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18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5111-C55E-410F-88CE-7B708F9A9C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DEE5-37F6-4B25-98AD-6D027724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93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5111-C55E-410F-88CE-7B708F9A9C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DEE5-37F6-4B25-98AD-6D027724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77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5111-C55E-410F-88CE-7B708F9A9C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DEE5-37F6-4B25-98AD-6D027724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895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5111-C55E-410F-88CE-7B708F9A9C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DEE5-37F6-4B25-98AD-6D027724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88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5111-C55E-410F-88CE-7B708F9A9C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DEE5-37F6-4B25-98AD-6D027724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33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5111-C55E-410F-88CE-7B708F9A9C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DEE5-37F6-4B25-98AD-6D027724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83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5111-C55E-410F-88CE-7B708F9A9C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0DEE5-37F6-4B25-98AD-6D027724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290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55111-C55E-410F-88CE-7B708F9A9C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0DEE5-37F6-4B25-98AD-6D027724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08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57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63D0AA9-3585-31F8-B514-EFF3173C7F7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977900"/>
          <a:ext cx="88773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551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2022-09-14T08:49:34Z</dcterms:created>
  <dcterms:modified xsi:type="dcterms:W3CDTF">2022-09-14T08:49:34Z</dcterms:modified>
</cp:coreProperties>
</file>