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/>
              <a:t>周りの人のたばこの煙を不快に思った場所 </a:t>
            </a:r>
            <a:endParaRPr lang="en-US" altLang="ja-JP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'15'!$C$8</c:f>
              <c:strCache>
                <c:ptCount val="1"/>
                <c:pt idx="0">
                  <c:v>総 数 （n=1,292人、M.T.=340.2%)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'15'!$B$9:$B$22</c:f>
              <c:strCache>
                <c:ptCount val="14"/>
                <c:pt idx="0">
                  <c:v>食堂・レストラン・フードコートなど主に食事を提供する店舗</c:v>
                </c:pt>
                <c:pt idx="1">
                  <c:v>路上</c:v>
                </c:pt>
                <c:pt idx="2">
                  <c:v>居酒屋・バー・スナックなど主に酒類を提供する店舗</c:v>
                </c:pt>
                <c:pt idx="3">
                  <c:v>自動車や鉄道などの車内</c:v>
                </c:pt>
                <c:pt idx="4">
                  <c:v>屋外喫煙所の近く</c:v>
                </c:pt>
                <c:pt idx="5">
                  <c:v>パチンコ・麻雀・カラオケなどの遊興・娯楽施設</c:v>
                </c:pt>
                <c:pt idx="6">
                  <c:v>公園・児童遊園</c:v>
                </c:pt>
                <c:pt idx="7">
                  <c:v>病 院</c:v>
                </c:pt>
                <c:pt idx="8">
                  <c:v>事業所</c:v>
                </c:pt>
                <c:pt idx="9">
                  <c:v>ベランダ・バルコニー・共同住宅の共用部分など</c:v>
                </c:pt>
                <c:pt idx="10">
                  <c:v>行政機関</c:v>
                </c:pt>
                <c:pt idx="11">
                  <c:v>学 校</c:v>
                </c:pt>
                <c:pt idx="12">
                  <c:v>その他</c:v>
                </c:pt>
                <c:pt idx="13">
                  <c:v>わからない</c:v>
                </c:pt>
              </c:strCache>
            </c:strRef>
          </c:cat>
          <c:val>
            <c:numRef>
              <c:f>'15'!$C$9:$C$22</c:f>
              <c:numCache>
                <c:formatCode>General</c:formatCode>
                <c:ptCount val="14"/>
                <c:pt idx="0">
                  <c:v>62.4</c:v>
                </c:pt>
                <c:pt idx="1">
                  <c:v>53.3</c:v>
                </c:pt>
                <c:pt idx="2">
                  <c:v>38.6</c:v>
                </c:pt>
                <c:pt idx="3">
                  <c:v>29.5</c:v>
                </c:pt>
                <c:pt idx="4">
                  <c:v>26.9</c:v>
                </c:pt>
                <c:pt idx="5">
                  <c:v>26.2</c:v>
                </c:pt>
                <c:pt idx="6">
                  <c:v>23.1</c:v>
                </c:pt>
                <c:pt idx="7">
                  <c:v>18.3</c:v>
                </c:pt>
                <c:pt idx="8">
                  <c:v>17.3</c:v>
                </c:pt>
                <c:pt idx="9">
                  <c:v>16.3</c:v>
                </c:pt>
                <c:pt idx="10">
                  <c:v>13.4</c:v>
                </c:pt>
                <c:pt idx="11">
                  <c:v>11.6</c:v>
                </c:pt>
                <c:pt idx="12">
                  <c:v>2.5</c:v>
                </c:pt>
                <c:pt idx="13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57-4CB2-9340-DFCD1C9684A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793074040"/>
        <c:axId val="793065512"/>
      </c:barChart>
      <c:catAx>
        <c:axId val="7930740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93065512"/>
        <c:crosses val="autoZero"/>
        <c:auto val="1"/>
        <c:lblAlgn val="ctr"/>
        <c:lblOffset val="100"/>
        <c:noMultiLvlLbl val="0"/>
      </c:catAx>
      <c:valAx>
        <c:axId val="79306551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93074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0.94134</cdr:x>
      <cdr:y>0.04922</cdr:y>
    </cdr:from>
    <cdr:to>
      <cdr:x>1</cdr:x>
      <cdr:y>0.09244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53C326EF-5EA1-4309-40F8-16692EB355F3}"/>
            </a:ext>
          </a:extLst>
        </cdr:cNvPr>
        <cdr:cNvSpPr txBox="1"/>
      </cdr:nvSpPr>
      <cdr:spPr>
        <a:xfrm xmlns:a="http://schemas.openxmlformats.org/drawingml/2006/main">
          <a:off x="6521451" y="241300"/>
          <a:ext cx="406401" cy="21184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>
              <a:solidFill>
                <a:schemeClr val="tx1">
                  <a:lumMod val="75000"/>
                  <a:lumOff val="25000"/>
                </a:schemeClr>
              </a:solidFill>
            </a:rPr>
            <a:t>(%)</a:t>
          </a:r>
          <a:endParaRPr kumimoji="1" lang="ja-JP" altLang="en-US" sz="110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883D-60D2-46A0-8CB7-5340D74CE9E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38FB8-BECE-416C-9BCC-A71D6BD31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774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883D-60D2-46A0-8CB7-5340D74CE9E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38FB8-BECE-416C-9BCC-A71D6BD31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233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883D-60D2-46A0-8CB7-5340D74CE9E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38FB8-BECE-416C-9BCC-A71D6BD31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614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065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1855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408251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408223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93146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25346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28943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883D-60D2-46A0-8CB7-5340D74CE9E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38FB8-BECE-416C-9BCC-A71D6BD31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392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883D-60D2-46A0-8CB7-5340D74CE9E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38FB8-BECE-416C-9BCC-A71D6BD31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29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883D-60D2-46A0-8CB7-5340D74CE9E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38FB8-BECE-416C-9BCC-A71D6BD31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2782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883D-60D2-46A0-8CB7-5340D74CE9E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38FB8-BECE-416C-9BCC-A71D6BD31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492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883D-60D2-46A0-8CB7-5340D74CE9E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38FB8-BECE-416C-9BCC-A71D6BD31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2167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883D-60D2-46A0-8CB7-5340D74CE9E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38FB8-BECE-416C-9BCC-A71D6BD31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3022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883D-60D2-46A0-8CB7-5340D74CE9E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38FB8-BECE-416C-9BCC-A71D6BD31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9809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883D-60D2-46A0-8CB7-5340D74CE9E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38FB8-BECE-416C-9BCC-A71D6BD31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691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9883D-60D2-46A0-8CB7-5340D74CE9E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38FB8-BECE-416C-9BCC-A71D6BD31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752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64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E3834F66-3924-1D62-261F-0F47AD2FDD3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0" y="952500"/>
          <a:ext cx="8953500" cy="5575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851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2022-09-14T08:49:31Z</dcterms:created>
  <dcterms:modified xsi:type="dcterms:W3CDTF">2022-09-14T08:49:31Z</dcterms:modified>
</cp:coreProperties>
</file>