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周りの人のたばこの煙に対する印象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7698962376485414"/>
          <c:y val="0.19839436619718312"/>
          <c:w val="0.78860343835512214"/>
          <c:h val="0.62851125651547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'14'!$C$8</c:f>
              <c:strCache>
                <c:ptCount val="1"/>
                <c:pt idx="0">
                  <c:v>不快に思う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2E3-409E-A527-6FE04F17ACB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'14'!$B$9:$B$20</c:f>
              <c:strCache>
                <c:ptCount val="12"/>
                <c:pt idx="0">
                  <c:v>[該当者数]</c:v>
                </c:pt>
                <c:pt idx="1">
                  <c:v>総数（1,647人）</c:v>
                </c:pt>
                <c:pt idx="2">
                  <c:v>[姓]</c:v>
                </c:pt>
                <c:pt idx="3">
                  <c:v>男性（774人）</c:v>
                </c:pt>
                <c:pt idx="4">
                  <c:v>女性（873人）</c:v>
                </c:pt>
                <c:pt idx="5">
                  <c:v>[年齢]</c:v>
                </c:pt>
                <c:pt idx="6">
                  <c:v>18～29歳（155人）</c:v>
                </c:pt>
                <c:pt idx="7">
                  <c:v>30～39歳（178人）</c:v>
                </c:pt>
                <c:pt idx="8">
                  <c:v>40～49歳（295人）</c:v>
                </c:pt>
                <c:pt idx="9">
                  <c:v>50～59歳（268人）</c:v>
                </c:pt>
                <c:pt idx="10">
                  <c:v>60～69歳（324人）</c:v>
                </c:pt>
                <c:pt idx="11">
                  <c:v>70歳以上（427人）</c:v>
                </c:pt>
              </c:strCache>
            </c:strRef>
          </c:cat>
          <c:val>
            <c:numRef>
              <c:f>'14'!$C$9:$C$20</c:f>
              <c:numCache>
                <c:formatCode>0.0_ </c:formatCode>
                <c:ptCount val="12"/>
                <c:pt idx="1">
                  <c:v>58.3</c:v>
                </c:pt>
                <c:pt idx="3">
                  <c:v>46.9</c:v>
                </c:pt>
                <c:pt idx="4">
                  <c:v>68.5</c:v>
                </c:pt>
                <c:pt idx="6">
                  <c:v>55.5</c:v>
                </c:pt>
                <c:pt idx="7">
                  <c:v>55.1</c:v>
                </c:pt>
                <c:pt idx="8">
                  <c:v>53.6</c:v>
                </c:pt>
                <c:pt idx="9">
                  <c:v>59</c:v>
                </c:pt>
                <c:pt idx="10">
                  <c:v>62.3</c:v>
                </c:pt>
                <c:pt idx="11">
                  <c:v>60.7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E3-409E-A527-6FE04F17ACB7}"/>
            </c:ext>
          </c:extLst>
        </c:ser>
        <c:ser>
          <c:idx val="1"/>
          <c:order val="1"/>
          <c:tx>
            <c:strRef>
              <c:f>'14'!$D$8</c:f>
              <c:strCache>
                <c:ptCount val="1"/>
                <c:pt idx="0">
                  <c:v>どちらかといえば不快に思う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2E3-409E-A527-6FE04F17ACB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'14'!$B$9:$B$20</c:f>
              <c:strCache>
                <c:ptCount val="12"/>
                <c:pt idx="0">
                  <c:v>[該当者数]</c:v>
                </c:pt>
                <c:pt idx="1">
                  <c:v>総数（1,647人）</c:v>
                </c:pt>
                <c:pt idx="2">
                  <c:v>[姓]</c:v>
                </c:pt>
                <c:pt idx="3">
                  <c:v>男性（774人）</c:v>
                </c:pt>
                <c:pt idx="4">
                  <c:v>女性（873人）</c:v>
                </c:pt>
                <c:pt idx="5">
                  <c:v>[年齢]</c:v>
                </c:pt>
                <c:pt idx="6">
                  <c:v>18～29歳（155人）</c:v>
                </c:pt>
                <c:pt idx="7">
                  <c:v>30～39歳（178人）</c:v>
                </c:pt>
                <c:pt idx="8">
                  <c:v>40～49歳（295人）</c:v>
                </c:pt>
                <c:pt idx="9">
                  <c:v>50～59歳（268人）</c:v>
                </c:pt>
                <c:pt idx="10">
                  <c:v>60～69歳（324人）</c:v>
                </c:pt>
                <c:pt idx="11">
                  <c:v>70歳以上（427人）</c:v>
                </c:pt>
              </c:strCache>
            </c:strRef>
          </c:cat>
          <c:val>
            <c:numRef>
              <c:f>'14'!$D$9:$D$20</c:f>
              <c:numCache>
                <c:formatCode>0.0_ </c:formatCode>
                <c:ptCount val="12"/>
                <c:pt idx="1">
                  <c:v>20.100000000000001</c:v>
                </c:pt>
                <c:pt idx="3">
                  <c:v>22.6</c:v>
                </c:pt>
                <c:pt idx="4">
                  <c:v>17.899999999999999</c:v>
                </c:pt>
                <c:pt idx="6">
                  <c:v>24.5</c:v>
                </c:pt>
                <c:pt idx="7">
                  <c:v>20.8</c:v>
                </c:pt>
                <c:pt idx="8">
                  <c:v>24.1</c:v>
                </c:pt>
                <c:pt idx="9">
                  <c:v>21.6</c:v>
                </c:pt>
                <c:pt idx="10">
                  <c:v>19.399999999999999</c:v>
                </c:pt>
                <c:pt idx="1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2E3-409E-A527-6FE04F17ACB7}"/>
            </c:ext>
          </c:extLst>
        </c:ser>
        <c:ser>
          <c:idx val="2"/>
          <c:order val="2"/>
          <c:tx>
            <c:strRef>
              <c:f>'14'!$E$8</c:f>
              <c:strCache>
                <c:ptCount val="1"/>
                <c:pt idx="0">
                  <c:v>どちらともいえない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2E3-409E-A527-6FE04F17ACB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'14'!$B$9:$B$20</c:f>
              <c:strCache>
                <c:ptCount val="12"/>
                <c:pt idx="0">
                  <c:v>[該当者数]</c:v>
                </c:pt>
                <c:pt idx="1">
                  <c:v>総数（1,647人）</c:v>
                </c:pt>
                <c:pt idx="2">
                  <c:v>[姓]</c:v>
                </c:pt>
                <c:pt idx="3">
                  <c:v>男性（774人）</c:v>
                </c:pt>
                <c:pt idx="4">
                  <c:v>女性（873人）</c:v>
                </c:pt>
                <c:pt idx="5">
                  <c:v>[年齢]</c:v>
                </c:pt>
                <c:pt idx="6">
                  <c:v>18～29歳（155人）</c:v>
                </c:pt>
                <c:pt idx="7">
                  <c:v>30～39歳（178人）</c:v>
                </c:pt>
                <c:pt idx="8">
                  <c:v>40～49歳（295人）</c:v>
                </c:pt>
                <c:pt idx="9">
                  <c:v>50～59歳（268人）</c:v>
                </c:pt>
                <c:pt idx="10">
                  <c:v>60～69歳（324人）</c:v>
                </c:pt>
                <c:pt idx="11">
                  <c:v>70歳以上（427人）</c:v>
                </c:pt>
              </c:strCache>
            </c:strRef>
          </c:cat>
          <c:val>
            <c:numRef>
              <c:f>'14'!$E$9:$E$20</c:f>
              <c:numCache>
                <c:formatCode>0.0_ </c:formatCode>
                <c:ptCount val="12"/>
                <c:pt idx="1">
                  <c:v>1.2</c:v>
                </c:pt>
                <c:pt idx="3">
                  <c:v>1.6</c:v>
                </c:pt>
                <c:pt idx="4">
                  <c:v>0.9</c:v>
                </c:pt>
                <c:pt idx="6">
                  <c:v>0</c:v>
                </c:pt>
                <c:pt idx="7">
                  <c:v>1.7</c:v>
                </c:pt>
                <c:pt idx="8">
                  <c:v>0</c:v>
                </c:pt>
                <c:pt idx="9">
                  <c:v>0.7</c:v>
                </c:pt>
                <c:pt idx="10">
                  <c:v>0.6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2E3-409E-A527-6FE04F17ACB7}"/>
            </c:ext>
          </c:extLst>
        </c:ser>
        <c:ser>
          <c:idx val="3"/>
          <c:order val="3"/>
          <c:tx>
            <c:strRef>
              <c:f>'14'!$F$8</c:f>
              <c:strCache>
                <c:ptCount val="1"/>
                <c:pt idx="0">
                  <c:v>どちらかといえば不快に思わない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12E3-409E-A527-6FE04F17ACB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'14'!$B$9:$B$20</c:f>
              <c:strCache>
                <c:ptCount val="12"/>
                <c:pt idx="0">
                  <c:v>[該当者数]</c:v>
                </c:pt>
                <c:pt idx="1">
                  <c:v>総数（1,647人）</c:v>
                </c:pt>
                <c:pt idx="2">
                  <c:v>[姓]</c:v>
                </c:pt>
                <c:pt idx="3">
                  <c:v>男性（774人）</c:v>
                </c:pt>
                <c:pt idx="4">
                  <c:v>女性（873人）</c:v>
                </c:pt>
                <c:pt idx="5">
                  <c:v>[年齢]</c:v>
                </c:pt>
                <c:pt idx="6">
                  <c:v>18～29歳（155人）</c:v>
                </c:pt>
                <c:pt idx="7">
                  <c:v>30～39歳（178人）</c:v>
                </c:pt>
                <c:pt idx="8">
                  <c:v>40～49歳（295人）</c:v>
                </c:pt>
                <c:pt idx="9">
                  <c:v>50～59歳（268人）</c:v>
                </c:pt>
                <c:pt idx="10">
                  <c:v>60～69歳（324人）</c:v>
                </c:pt>
                <c:pt idx="11">
                  <c:v>70歳以上（427人）</c:v>
                </c:pt>
              </c:strCache>
            </c:strRef>
          </c:cat>
          <c:val>
            <c:numRef>
              <c:f>'14'!$F$9:$F$20</c:f>
              <c:numCache>
                <c:formatCode>0.0_ </c:formatCode>
                <c:ptCount val="12"/>
                <c:pt idx="1">
                  <c:v>10.5</c:v>
                </c:pt>
                <c:pt idx="3">
                  <c:v>15.4</c:v>
                </c:pt>
                <c:pt idx="4">
                  <c:v>6.2</c:v>
                </c:pt>
                <c:pt idx="6">
                  <c:v>12.3</c:v>
                </c:pt>
                <c:pt idx="7">
                  <c:v>11.8</c:v>
                </c:pt>
                <c:pt idx="8">
                  <c:v>12.2</c:v>
                </c:pt>
                <c:pt idx="9">
                  <c:v>10.8</c:v>
                </c:pt>
                <c:pt idx="10">
                  <c:v>8.3000000000000007</c:v>
                </c:pt>
                <c:pt idx="1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2E3-409E-A527-6FE04F17ACB7}"/>
            </c:ext>
          </c:extLst>
        </c:ser>
        <c:ser>
          <c:idx val="4"/>
          <c:order val="4"/>
          <c:tx>
            <c:strRef>
              <c:f>'14'!$G$8</c:f>
              <c:strCache>
                <c:ptCount val="1"/>
                <c:pt idx="0">
                  <c:v>不快に思わない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2E3-409E-A527-6FE04F17ACB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'14'!$B$9:$B$20</c:f>
              <c:strCache>
                <c:ptCount val="12"/>
                <c:pt idx="0">
                  <c:v>[該当者数]</c:v>
                </c:pt>
                <c:pt idx="1">
                  <c:v>総数（1,647人）</c:v>
                </c:pt>
                <c:pt idx="2">
                  <c:v>[姓]</c:v>
                </c:pt>
                <c:pt idx="3">
                  <c:v>男性（774人）</c:v>
                </c:pt>
                <c:pt idx="4">
                  <c:v>女性（873人）</c:v>
                </c:pt>
                <c:pt idx="5">
                  <c:v>[年齢]</c:v>
                </c:pt>
                <c:pt idx="6">
                  <c:v>18～29歳（155人）</c:v>
                </c:pt>
                <c:pt idx="7">
                  <c:v>30～39歳（178人）</c:v>
                </c:pt>
                <c:pt idx="8">
                  <c:v>40～49歳（295人）</c:v>
                </c:pt>
                <c:pt idx="9">
                  <c:v>50～59歳（268人）</c:v>
                </c:pt>
                <c:pt idx="10">
                  <c:v>60～69歳（324人）</c:v>
                </c:pt>
                <c:pt idx="11">
                  <c:v>70歳以上（427人）</c:v>
                </c:pt>
              </c:strCache>
            </c:strRef>
          </c:cat>
          <c:val>
            <c:numRef>
              <c:f>'14'!$G$9:$G$20</c:f>
              <c:numCache>
                <c:formatCode>0.0_ </c:formatCode>
                <c:ptCount val="12"/>
                <c:pt idx="1">
                  <c:v>9.5</c:v>
                </c:pt>
                <c:pt idx="3">
                  <c:v>13.2</c:v>
                </c:pt>
                <c:pt idx="4">
                  <c:v>6.3</c:v>
                </c:pt>
                <c:pt idx="6">
                  <c:v>7.1</c:v>
                </c:pt>
                <c:pt idx="7">
                  <c:v>10.1</c:v>
                </c:pt>
                <c:pt idx="8">
                  <c:v>10.199999999999999</c:v>
                </c:pt>
                <c:pt idx="9">
                  <c:v>7.8</c:v>
                </c:pt>
                <c:pt idx="10">
                  <c:v>9.3000000000000007</c:v>
                </c:pt>
                <c:pt idx="1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2E3-409E-A527-6FE04F17ACB7}"/>
            </c:ext>
          </c:extLst>
        </c:ser>
        <c:ser>
          <c:idx val="5"/>
          <c:order val="5"/>
          <c:tx>
            <c:strRef>
              <c:f>'14'!$H$8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12E3-409E-A527-6FE04F17ACB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'14'!$B$9:$B$20</c:f>
              <c:strCache>
                <c:ptCount val="12"/>
                <c:pt idx="0">
                  <c:v>[該当者数]</c:v>
                </c:pt>
                <c:pt idx="1">
                  <c:v>総数（1,647人）</c:v>
                </c:pt>
                <c:pt idx="2">
                  <c:v>[姓]</c:v>
                </c:pt>
                <c:pt idx="3">
                  <c:v>男性（774人）</c:v>
                </c:pt>
                <c:pt idx="4">
                  <c:v>女性（873人）</c:v>
                </c:pt>
                <c:pt idx="5">
                  <c:v>[年齢]</c:v>
                </c:pt>
                <c:pt idx="6">
                  <c:v>18～29歳（155人）</c:v>
                </c:pt>
                <c:pt idx="7">
                  <c:v>30～39歳（178人）</c:v>
                </c:pt>
                <c:pt idx="8">
                  <c:v>40～49歳（295人）</c:v>
                </c:pt>
                <c:pt idx="9">
                  <c:v>50～59歳（268人）</c:v>
                </c:pt>
                <c:pt idx="10">
                  <c:v>60～69歳（324人）</c:v>
                </c:pt>
                <c:pt idx="11">
                  <c:v>70歳以上（427人）</c:v>
                </c:pt>
              </c:strCache>
            </c:strRef>
          </c:cat>
          <c:val>
            <c:numRef>
              <c:f>'14'!$H$9:$H$20</c:f>
              <c:numCache>
                <c:formatCode>0.0_ </c:formatCode>
                <c:ptCount val="12"/>
                <c:pt idx="1">
                  <c:v>0.3</c:v>
                </c:pt>
                <c:pt idx="3">
                  <c:v>0.4</c:v>
                </c:pt>
                <c:pt idx="4">
                  <c:v>0.2</c:v>
                </c:pt>
                <c:pt idx="6">
                  <c:v>0.6</c:v>
                </c:pt>
                <c:pt idx="7">
                  <c:v>0.6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12E3-409E-A527-6FE04F17ACB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76806304"/>
        <c:axId val="776812536"/>
      </c:barChart>
      <c:catAx>
        <c:axId val="7768063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76812536"/>
        <c:crosses val="autoZero"/>
        <c:auto val="1"/>
        <c:lblAlgn val="ctr"/>
        <c:lblOffset val="100"/>
        <c:noMultiLvlLbl val="0"/>
      </c:catAx>
      <c:valAx>
        <c:axId val="776812536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7680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0.81099</cdr:x>
      <cdr:y>0.18873</cdr:y>
    </cdr:from>
    <cdr:to>
      <cdr:x>0.96336</cdr:x>
      <cdr:y>0.2338</cdr:y>
    </cdr:to>
    <cdr:sp macro="" textlink="">
      <cdr:nvSpPr>
        <cdr:cNvPr id="2" name="左中かっこ 1">
          <a:extLst xmlns:a="http://schemas.openxmlformats.org/drawingml/2006/main">
            <a:ext uri="{FF2B5EF4-FFF2-40B4-BE49-F238E27FC236}">
              <a16:creationId xmlns:a16="http://schemas.microsoft.com/office/drawing/2014/main" id="{6E25FDA3-833B-E6E6-E191-32DCE4A9649A}"/>
            </a:ext>
          </a:extLst>
        </cdr:cNvPr>
        <cdr:cNvSpPr/>
      </cdr:nvSpPr>
      <cdr:spPr>
        <a:xfrm xmlns:a="http://schemas.openxmlformats.org/drawingml/2006/main" rot="5400000">
          <a:off x="5740400" y="450852"/>
          <a:ext cx="203201" cy="1003300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0.18129</cdr:x>
      <cdr:y>0.19155</cdr:y>
    </cdr:from>
    <cdr:to>
      <cdr:x>0.78592</cdr:x>
      <cdr:y>0.23662</cdr:y>
    </cdr:to>
    <cdr:sp macro="" textlink="">
      <cdr:nvSpPr>
        <cdr:cNvPr id="3" name="左中かっこ 2">
          <a:extLst xmlns:a="http://schemas.openxmlformats.org/drawingml/2006/main">
            <a:ext uri="{FF2B5EF4-FFF2-40B4-BE49-F238E27FC236}">
              <a16:creationId xmlns:a16="http://schemas.microsoft.com/office/drawing/2014/main" id="{42E5FC6E-96EF-91B8-8EC3-2726482255F6}"/>
            </a:ext>
          </a:extLst>
        </cdr:cNvPr>
        <cdr:cNvSpPr/>
      </cdr:nvSpPr>
      <cdr:spPr>
        <a:xfrm xmlns:a="http://schemas.openxmlformats.org/drawingml/2006/main" rot="5400000">
          <a:off x="3082927" y="-1025525"/>
          <a:ext cx="203198" cy="3981455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0.32787</cdr:x>
      <cdr:y>0.11831</cdr:y>
    </cdr:from>
    <cdr:to>
      <cdr:x>0.66215</cdr:x>
      <cdr:y>0.21046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BE335C1-753F-488C-3DA6-CE22137BD533}"/>
            </a:ext>
          </a:extLst>
        </cdr:cNvPr>
        <cdr:cNvSpPr txBox="1"/>
      </cdr:nvSpPr>
      <cdr:spPr>
        <a:xfrm xmlns:a="http://schemas.openxmlformats.org/drawingml/2006/main">
          <a:off x="2159000" y="533400"/>
          <a:ext cx="2201254" cy="415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/>
            <a:t>不快に思う（小計）</a:t>
          </a:r>
          <a:r>
            <a:rPr lang="en-US" altLang="ja-JP"/>
            <a:t>78.4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0.67599</cdr:x>
      <cdr:y>0.12113</cdr:y>
    </cdr:from>
    <cdr:to>
      <cdr:x>1</cdr:x>
      <cdr:y>0.21328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BE335C1-753F-488C-3DA6-CE22137BD533}"/>
            </a:ext>
          </a:extLst>
        </cdr:cNvPr>
        <cdr:cNvSpPr txBox="1"/>
      </cdr:nvSpPr>
      <cdr:spPr>
        <a:xfrm xmlns:a="http://schemas.openxmlformats.org/drawingml/2006/main">
          <a:off x="4451351" y="546100"/>
          <a:ext cx="2133599" cy="415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/>
            <a:t>不快に思わない（小計）</a:t>
          </a:r>
          <a:r>
            <a:rPr lang="en-US" altLang="ja-JP"/>
            <a:t>20.0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0.93828</cdr:x>
      <cdr:y>0.86479</cdr:y>
    </cdr:from>
    <cdr:to>
      <cdr:x>1</cdr:x>
      <cdr:y>0.91178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3C326EF-5EA1-4309-40F8-16692EB355F3}"/>
            </a:ext>
          </a:extLst>
        </cdr:cNvPr>
        <cdr:cNvSpPr txBox="1"/>
      </cdr:nvSpPr>
      <cdr:spPr>
        <a:xfrm xmlns:a="http://schemas.openxmlformats.org/drawingml/2006/main">
          <a:off x="6178550" y="3898900"/>
          <a:ext cx="406401" cy="2118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F8F-0608-493A-8B64-B8670C4E8D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CA72-12E5-43C3-9836-118C61787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897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F8F-0608-493A-8B64-B8670C4E8D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CA72-12E5-43C3-9836-118C61787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00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F8F-0608-493A-8B64-B8670C4E8D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CA72-12E5-43C3-9836-118C61787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977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613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273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3218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81744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52773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0900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38544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F8F-0608-493A-8B64-B8670C4E8D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CA72-12E5-43C3-9836-118C61787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430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F8F-0608-493A-8B64-B8670C4E8D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CA72-12E5-43C3-9836-118C61787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19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F8F-0608-493A-8B64-B8670C4E8D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CA72-12E5-43C3-9836-118C61787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69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F8F-0608-493A-8B64-B8670C4E8D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CA72-12E5-43C3-9836-118C61787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7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F8F-0608-493A-8B64-B8670C4E8D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CA72-12E5-43C3-9836-118C61787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35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F8F-0608-493A-8B64-B8670C4E8D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CA72-12E5-43C3-9836-118C61787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68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F8F-0608-493A-8B64-B8670C4E8D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CA72-12E5-43C3-9836-118C61787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39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CF8F-0608-493A-8B64-B8670C4E8D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CA72-12E5-43C3-9836-118C61787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29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4CF8F-0608-493A-8B64-B8670C4E8D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0CA72-12E5-43C3-9836-118C61787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223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2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330D41E-7F16-1980-0FAB-0B879860AC4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7800" y="965200"/>
          <a:ext cx="8801100" cy="551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862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2022-09-14T08:49:30Z</dcterms:created>
  <dcterms:modified xsi:type="dcterms:W3CDTF">2022-09-14T08:49:30Z</dcterms:modified>
</cp:coreProperties>
</file>