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/>
              <a:t>たばこと健康に関する知識 </a:t>
            </a:r>
            <a:endParaRPr lang="en-US" altLang="ja-JP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'13'!$C$8</c:f>
              <c:strCache>
                <c:ptCount val="1"/>
                <c:pt idx="0">
                  <c:v>総 数 （n=1,647人、M.T.=426.3%)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'13'!$B$9:$B$18</c:f>
              <c:strCache>
                <c:ptCount val="10"/>
                <c:pt idx="0">
                  <c:v>たばこは、肺がんなど、がんの原因となる</c:v>
                </c:pt>
                <c:pt idx="1">
                  <c:v>たばこの煙は、吸っている本人だけでなく、周りの人の健康にも悪影響を及ぼす</c:v>
                </c:pt>
                <c:pt idx="2">
                  <c:v>たばこは、脳卒中や心筋梗塞、肺気腫などの病気の原因となる</c:v>
                </c:pt>
                <c:pt idx="3">
                  <c:v>たばこには依存性がある</c:v>
                </c:pt>
                <c:pt idx="4">
                  <c:v>たばこをやめることで、健康被害の可能性を減らすことができる</c:v>
                </c:pt>
                <c:pt idx="5">
                  <c:v>たばこは、予防できる最大の死亡原因である</c:v>
                </c:pt>
                <c:pt idx="6">
                  <c:v>健康保険を利用した禁煙治療がある</c:v>
                </c:pt>
                <c:pt idx="7">
                  <c:v>その他</c:v>
                </c:pt>
                <c:pt idx="8">
                  <c:v>特にない</c:v>
                </c:pt>
                <c:pt idx="9">
                  <c:v>わからない</c:v>
                </c:pt>
              </c:strCache>
            </c:strRef>
          </c:cat>
          <c:val>
            <c:numRef>
              <c:f>'13'!$C$9:$C$18</c:f>
              <c:numCache>
                <c:formatCode>0.0_ </c:formatCode>
                <c:ptCount val="10"/>
                <c:pt idx="0">
                  <c:v>85.2</c:v>
                </c:pt>
                <c:pt idx="1">
                  <c:v>72</c:v>
                </c:pt>
                <c:pt idx="2">
                  <c:v>66.8</c:v>
                </c:pt>
                <c:pt idx="3">
                  <c:v>65.2</c:v>
                </c:pt>
                <c:pt idx="4">
                  <c:v>60.1</c:v>
                </c:pt>
                <c:pt idx="5">
                  <c:v>38.9</c:v>
                </c:pt>
                <c:pt idx="6">
                  <c:v>36</c:v>
                </c:pt>
                <c:pt idx="7">
                  <c:v>0.1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CC-4128-AB61-439F56155EB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784886080"/>
        <c:axId val="784887064"/>
      </c:barChart>
      <c:catAx>
        <c:axId val="78488608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4887064"/>
        <c:crosses val="autoZero"/>
        <c:auto val="1"/>
        <c:lblAlgn val="ctr"/>
        <c:lblOffset val="100"/>
        <c:noMultiLvlLbl val="0"/>
      </c:catAx>
      <c:valAx>
        <c:axId val="784887064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4886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0.93184</cdr:x>
      <cdr:y>0.0438</cdr:y>
    </cdr:from>
    <cdr:to>
      <cdr:x>1</cdr:x>
      <cdr:y>0.08438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7B7504B0-3B46-FCE9-45FF-397361BE1AF3}"/>
            </a:ext>
          </a:extLst>
        </cdr:cNvPr>
        <cdr:cNvSpPr txBox="1"/>
      </cdr:nvSpPr>
      <cdr:spPr>
        <a:xfrm xmlns:a="http://schemas.openxmlformats.org/drawingml/2006/main">
          <a:off x="5556251" y="228600"/>
          <a:ext cx="406401" cy="21184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>
              <a:solidFill>
                <a:schemeClr val="tx1">
                  <a:lumMod val="75000"/>
                  <a:lumOff val="25000"/>
                </a:schemeClr>
              </a:solidFill>
            </a:rPr>
            <a:t>(%)</a:t>
          </a:r>
          <a:endParaRPr kumimoji="1" lang="ja-JP" altLang="en-US" sz="1100">
            <a:solidFill>
              <a:schemeClr val="tx1">
                <a:lumMod val="75000"/>
                <a:lumOff val="2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F92DC-157F-4C5D-81C9-B651CF2C856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B23CC-CB20-4B56-99E9-C3CDC3D0E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71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F92DC-157F-4C5D-81C9-B651CF2C856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B23CC-CB20-4B56-99E9-C3CDC3D0E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8516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F92DC-157F-4C5D-81C9-B651CF2C856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B23CC-CB20-4B56-99E9-C3CDC3D0E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16961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8474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47979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7483839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7397452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9879393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480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539024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F92DC-157F-4C5D-81C9-B651CF2C856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B23CC-CB20-4B56-99E9-C3CDC3D0E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1697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F92DC-157F-4C5D-81C9-B651CF2C856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B23CC-CB20-4B56-99E9-C3CDC3D0E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672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F92DC-157F-4C5D-81C9-B651CF2C856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B23CC-CB20-4B56-99E9-C3CDC3D0E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257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F92DC-157F-4C5D-81C9-B651CF2C856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B23CC-CB20-4B56-99E9-C3CDC3D0E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0703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F92DC-157F-4C5D-81C9-B651CF2C856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B23CC-CB20-4B56-99E9-C3CDC3D0E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50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F92DC-157F-4C5D-81C9-B651CF2C856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B23CC-CB20-4B56-99E9-C3CDC3D0E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1801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F92DC-157F-4C5D-81C9-B651CF2C856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B23CC-CB20-4B56-99E9-C3CDC3D0E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653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F92DC-157F-4C5D-81C9-B651CF2C856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B23CC-CB20-4B56-99E9-C3CDC3D0E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6688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F92DC-157F-4C5D-81C9-B651CF2C856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CB23CC-CB20-4B56-99E9-C3CDC3D0E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175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36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1035E32B-E30C-C65E-AAED-87EE00CD9DB1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01600" y="977900"/>
          <a:ext cx="8839200" cy="5448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5699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2022-09-14T08:49:28Z</dcterms:created>
  <dcterms:modified xsi:type="dcterms:W3CDTF">2022-09-14T08:49:28Z</dcterms:modified>
</cp:coreProperties>
</file>