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両立を困難にする最大の要因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'12'!$C$8</c:f>
              <c:strCache>
                <c:ptCount val="1"/>
                <c:pt idx="0">
                  <c:v>がんの治療・検査と仕事の両立が体力的に困難だから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9E6-4F73-B086-25DBEDA2548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'12'!$B$9:$B$21</c:f>
              <c:strCache>
                <c:ptCount val="13"/>
                <c:pt idx="0">
                  <c:v>[該当者数]</c:v>
                </c:pt>
                <c:pt idx="1">
                  <c:v>今回調査（946人）</c:v>
                </c:pt>
                <c:pt idx="2">
                  <c:v>2016年11月調査（ 1,170 人）</c:v>
                </c:pt>
                <c:pt idx="3">
                  <c:v>[姓]</c:v>
                </c:pt>
                <c:pt idx="4">
                  <c:v>男性（422人）</c:v>
                </c:pt>
                <c:pt idx="5">
                  <c:v>女性（524人）</c:v>
                </c:pt>
                <c:pt idx="6">
                  <c:v>[年齢]</c:v>
                </c:pt>
                <c:pt idx="7">
                  <c:v>18～29歳（93人）</c:v>
                </c:pt>
                <c:pt idx="8">
                  <c:v>30～39歳（107人）</c:v>
                </c:pt>
                <c:pt idx="9">
                  <c:v>40～49歳（185人）</c:v>
                </c:pt>
                <c:pt idx="10">
                  <c:v>50～59歳（154人）</c:v>
                </c:pt>
                <c:pt idx="11">
                  <c:v>60～69歳（195人）</c:v>
                </c:pt>
                <c:pt idx="12">
                  <c:v>70歳以上（212人）</c:v>
                </c:pt>
              </c:strCache>
            </c:strRef>
          </c:cat>
          <c:val>
            <c:numRef>
              <c:f>'12'!$C$9:$C$21</c:f>
              <c:numCache>
                <c:formatCode>0.0_ </c:formatCode>
                <c:ptCount val="13"/>
                <c:pt idx="1">
                  <c:v>23.5</c:v>
                </c:pt>
                <c:pt idx="2">
                  <c:v>19.899999999999999</c:v>
                </c:pt>
                <c:pt idx="4">
                  <c:v>19.7</c:v>
                </c:pt>
                <c:pt idx="5">
                  <c:v>26.5</c:v>
                </c:pt>
                <c:pt idx="7">
                  <c:v>32.299999999999997</c:v>
                </c:pt>
                <c:pt idx="8">
                  <c:v>18.7</c:v>
                </c:pt>
                <c:pt idx="9">
                  <c:v>24.3</c:v>
                </c:pt>
                <c:pt idx="10">
                  <c:v>22.1</c:v>
                </c:pt>
                <c:pt idx="11">
                  <c:v>23.1</c:v>
                </c:pt>
                <c:pt idx="12">
                  <c:v>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E6-4F73-B086-25DBEDA2548C}"/>
            </c:ext>
          </c:extLst>
        </c:ser>
        <c:ser>
          <c:idx val="1"/>
          <c:order val="1"/>
          <c:tx>
            <c:strRef>
              <c:f>'12'!$D$8</c:f>
              <c:strCache>
                <c:ptCount val="1"/>
                <c:pt idx="0">
                  <c:v>代わりに仕事をする人がいない、または、いても頼みにくいから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9E6-4F73-B086-25DBEDA2548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'12'!$B$9:$B$21</c:f>
              <c:strCache>
                <c:ptCount val="13"/>
                <c:pt idx="0">
                  <c:v>[該当者数]</c:v>
                </c:pt>
                <c:pt idx="1">
                  <c:v>今回調査（946人）</c:v>
                </c:pt>
                <c:pt idx="2">
                  <c:v>2016年11月調査（ 1,170 人）</c:v>
                </c:pt>
                <c:pt idx="3">
                  <c:v>[姓]</c:v>
                </c:pt>
                <c:pt idx="4">
                  <c:v>男性（422人）</c:v>
                </c:pt>
                <c:pt idx="5">
                  <c:v>女性（524人）</c:v>
                </c:pt>
                <c:pt idx="6">
                  <c:v>[年齢]</c:v>
                </c:pt>
                <c:pt idx="7">
                  <c:v>18～29歳（93人）</c:v>
                </c:pt>
                <c:pt idx="8">
                  <c:v>30～39歳（107人）</c:v>
                </c:pt>
                <c:pt idx="9">
                  <c:v>40～49歳（185人）</c:v>
                </c:pt>
                <c:pt idx="10">
                  <c:v>50～59歳（154人）</c:v>
                </c:pt>
                <c:pt idx="11">
                  <c:v>60～69歳（195人）</c:v>
                </c:pt>
                <c:pt idx="12">
                  <c:v>70歳以上（212人）</c:v>
                </c:pt>
              </c:strCache>
            </c:strRef>
          </c:cat>
          <c:val>
            <c:numRef>
              <c:f>'12'!$D$9:$D$21</c:f>
              <c:numCache>
                <c:formatCode>0.0_ </c:formatCode>
                <c:ptCount val="13"/>
                <c:pt idx="1">
                  <c:v>20.9</c:v>
                </c:pt>
                <c:pt idx="2">
                  <c:v>21.7</c:v>
                </c:pt>
                <c:pt idx="4">
                  <c:v>24.9</c:v>
                </c:pt>
                <c:pt idx="5">
                  <c:v>17.7</c:v>
                </c:pt>
                <c:pt idx="7">
                  <c:v>22.6</c:v>
                </c:pt>
                <c:pt idx="8">
                  <c:v>35.5</c:v>
                </c:pt>
                <c:pt idx="9">
                  <c:v>21.1</c:v>
                </c:pt>
                <c:pt idx="10">
                  <c:v>20.8</c:v>
                </c:pt>
                <c:pt idx="11">
                  <c:v>19</c:v>
                </c:pt>
                <c:pt idx="12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9E6-4F73-B086-25DBEDA2548C}"/>
            </c:ext>
          </c:extLst>
        </c:ser>
        <c:ser>
          <c:idx val="2"/>
          <c:order val="2"/>
          <c:tx>
            <c:strRef>
              <c:f>'12'!$E$8</c:f>
              <c:strCache>
                <c:ptCount val="1"/>
                <c:pt idx="0">
                  <c:v>職場が休むことを許してくれるかどうかわからないから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9E6-4F73-B086-25DBEDA2548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'12'!$B$9:$B$21</c:f>
              <c:strCache>
                <c:ptCount val="13"/>
                <c:pt idx="0">
                  <c:v>[該当者数]</c:v>
                </c:pt>
                <c:pt idx="1">
                  <c:v>今回調査（946人）</c:v>
                </c:pt>
                <c:pt idx="2">
                  <c:v>2016年11月調査（ 1,170 人）</c:v>
                </c:pt>
                <c:pt idx="3">
                  <c:v>[姓]</c:v>
                </c:pt>
                <c:pt idx="4">
                  <c:v>男性（422人）</c:v>
                </c:pt>
                <c:pt idx="5">
                  <c:v>女性（524人）</c:v>
                </c:pt>
                <c:pt idx="6">
                  <c:v>[年齢]</c:v>
                </c:pt>
                <c:pt idx="7">
                  <c:v>18～29歳（93人）</c:v>
                </c:pt>
                <c:pt idx="8">
                  <c:v>30～39歳（107人）</c:v>
                </c:pt>
                <c:pt idx="9">
                  <c:v>40～49歳（185人）</c:v>
                </c:pt>
                <c:pt idx="10">
                  <c:v>50～59歳（154人）</c:v>
                </c:pt>
                <c:pt idx="11">
                  <c:v>60～69歳（195人）</c:v>
                </c:pt>
                <c:pt idx="12">
                  <c:v>70歳以上（212人）</c:v>
                </c:pt>
              </c:strCache>
            </c:strRef>
          </c:cat>
          <c:val>
            <c:numRef>
              <c:f>'12'!$E$9:$E$21</c:f>
              <c:numCache>
                <c:formatCode>0.0_ </c:formatCode>
                <c:ptCount val="13"/>
                <c:pt idx="1">
                  <c:v>19.100000000000001</c:v>
                </c:pt>
                <c:pt idx="2">
                  <c:v>21.3</c:v>
                </c:pt>
                <c:pt idx="4">
                  <c:v>19.399999999999999</c:v>
                </c:pt>
                <c:pt idx="5">
                  <c:v>18.899999999999999</c:v>
                </c:pt>
                <c:pt idx="7">
                  <c:v>16.100000000000001</c:v>
                </c:pt>
                <c:pt idx="8">
                  <c:v>13.1</c:v>
                </c:pt>
                <c:pt idx="9">
                  <c:v>16.2</c:v>
                </c:pt>
                <c:pt idx="10">
                  <c:v>20.8</c:v>
                </c:pt>
                <c:pt idx="11">
                  <c:v>26.2</c:v>
                </c:pt>
                <c:pt idx="12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9E6-4F73-B086-25DBEDA2548C}"/>
            </c:ext>
          </c:extLst>
        </c:ser>
        <c:ser>
          <c:idx val="3"/>
          <c:order val="3"/>
          <c:tx>
            <c:strRef>
              <c:f>'12'!$F$8</c:f>
              <c:strCache>
                <c:ptCount val="1"/>
                <c:pt idx="0">
                  <c:v>休むと収入が減ってしまうから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69E6-4F73-B086-25DBEDA2548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'12'!$B$9:$B$21</c:f>
              <c:strCache>
                <c:ptCount val="13"/>
                <c:pt idx="0">
                  <c:v>[該当者数]</c:v>
                </c:pt>
                <c:pt idx="1">
                  <c:v>今回調査（946人）</c:v>
                </c:pt>
                <c:pt idx="2">
                  <c:v>2016年11月調査（ 1,170 人）</c:v>
                </c:pt>
                <c:pt idx="3">
                  <c:v>[姓]</c:v>
                </c:pt>
                <c:pt idx="4">
                  <c:v>男性（422人）</c:v>
                </c:pt>
                <c:pt idx="5">
                  <c:v>女性（524人）</c:v>
                </c:pt>
                <c:pt idx="6">
                  <c:v>[年齢]</c:v>
                </c:pt>
                <c:pt idx="7">
                  <c:v>18～29歳（93人）</c:v>
                </c:pt>
                <c:pt idx="8">
                  <c:v>30～39歳（107人）</c:v>
                </c:pt>
                <c:pt idx="9">
                  <c:v>40～49歳（185人）</c:v>
                </c:pt>
                <c:pt idx="10">
                  <c:v>50～59歳（154人）</c:v>
                </c:pt>
                <c:pt idx="11">
                  <c:v>60～69歳（195人）</c:v>
                </c:pt>
                <c:pt idx="12">
                  <c:v>70歳以上（212人）</c:v>
                </c:pt>
              </c:strCache>
            </c:strRef>
          </c:cat>
          <c:val>
            <c:numRef>
              <c:f>'12'!$F$9:$F$21</c:f>
              <c:numCache>
                <c:formatCode>0.0_ </c:formatCode>
                <c:ptCount val="13"/>
                <c:pt idx="1">
                  <c:v>16.600000000000001</c:v>
                </c:pt>
                <c:pt idx="2">
                  <c:v>15.9</c:v>
                </c:pt>
                <c:pt idx="4">
                  <c:v>16.100000000000001</c:v>
                </c:pt>
                <c:pt idx="5">
                  <c:v>17</c:v>
                </c:pt>
                <c:pt idx="7">
                  <c:v>14</c:v>
                </c:pt>
                <c:pt idx="8">
                  <c:v>23.4</c:v>
                </c:pt>
                <c:pt idx="9">
                  <c:v>20.5</c:v>
                </c:pt>
                <c:pt idx="10">
                  <c:v>18.2</c:v>
                </c:pt>
                <c:pt idx="11">
                  <c:v>13.8</c:v>
                </c:pt>
                <c:pt idx="12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9E6-4F73-B086-25DBEDA2548C}"/>
            </c:ext>
          </c:extLst>
        </c:ser>
        <c:ser>
          <c:idx val="4"/>
          <c:order val="4"/>
          <c:tx>
            <c:strRef>
              <c:f>'12'!$G$8</c:f>
              <c:strCache>
                <c:ptCount val="1"/>
                <c:pt idx="0">
                  <c:v>がんの治療・検査と仕事の両立が精神的に困難だから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9E6-4F73-B086-25DBEDA2548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'12'!$B$9:$B$21</c:f>
              <c:strCache>
                <c:ptCount val="13"/>
                <c:pt idx="0">
                  <c:v>[該当者数]</c:v>
                </c:pt>
                <c:pt idx="1">
                  <c:v>今回調査（946人）</c:v>
                </c:pt>
                <c:pt idx="2">
                  <c:v>2016年11月調査（ 1,170 人）</c:v>
                </c:pt>
                <c:pt idx="3">
                  <c:v>[姓]</c:v>
                </c:pt>
                <c:pt idx="4">
                  <c:v>男性（422人）</c:v>
                </c:pt>
                <c:pt idx="5">
                  <c:v>女性（524人）</c:v>
                </c:pt>
                <c:pt idx="6">
                  <c:v>[年齢]</c:v>
                </c:pt>
                <c:pt idx="7">
                  <c:v>18～29歳（93人）</c:v>
                </c:pt>
                <c:pt idx="8">
                  <c:v>30～39歳（107人）</c:v>
                </c:pt>
                <c:pt idx="9">
                  <c:v>40～49歳（185人）</c:v>
                </c:pt>
                <c:pt idx="10">
                  <c:v>50～59歳（154人）</c:v>
                </c:pt>
                <c:pt idx="11">
                  <c:v>60～69歳（195人）</c:v>
                </c:pt>
                <c:pt idx="12">
                  <c:v>70歳以上（212人）</c:v>
                </c:pt>
              </c:strCache>
            </c:strRef>
          </c:cat>
          <c:val>
            <c:numRef>
              <c:f>'12'!$G$9:$G$21</c:f>
              <c:numCache>
                <c:formatCode>0.0_ </c:formatCode>
                <c:ptCount val="13"/>
                <c:pt idx="1">
                  <c:v>12.5</c:v>
                </c:pt>
                <c:pt idx="2">
                  <c:v>12.8</c:v>
                </c:pt>
                <c:pt idx="4">
                  <c:v>11.4</c:v>
                </c:pt>
                <c:pt idx="5">
                  <c:v>13.4</c:v>
                </c:pt>
                <c:pt idx="7">
                  <c:v>10.8</c:v>
                </c:pt>
                <c:pt idx="8">
                  <c:v>7.5</c:v>
                </c:pt>
                <c:pt idx="9">
                  <c:v>10.8</c:v>
                </c:pt>
                <c:pt idx="10">
                  <c:v>13.6</c:v>
                </c:pt>
                <c:pt idx="11">
                  <c:v>14.4</c:v>
                </c:pt>
                <c:pt idx="12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9E6-4F73-B086-25DBEDA2548C}"/>
            </c:ext>
          </c:extLst>
        </c:ser>
        <c:ser>
          <c:idx val="5"/>
          <c:order val="5"/>
          <c:tx>
            <c:strRef>
              <c:f>'12'!$H$8</c:f>
              <c:strCache>
                <c:ptCount val="1"/>
                <c:pt idx="0">
                  <c:v>休むと職場での評価が下がるから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69E6-4F73-B086-25DBEDA2548C}"/>
              </c:ext>
            </c:extLst>
          </c:dPt>
          <c:dLbls>
            <c:dLbl>
              <c:idx val="8"/>
              <c:layout>
                <c:manualLayout>
                  <c:x val="-1.070857135010282E-2"/>
                  <c:y val="9.4279736129985905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9E6-4F73-B086-25DBEDA2548C}"/>
                </c:ext>
              </c:extLst>
            </c:dLbl>
            <c:dLbl>
              <c:idx val="10"/>
              <c:layout>
                <c:manualLayout>
                  <c:x val="-1.2238367257260125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9E6-4F73-B086-25DBEDA2548C}"/>
                </c:ext>
              </c:extLst>
            </c:dLbl>
            <c:dLbl>
              <c:idx val="11"/>
              <c:layout>
                <c:manualLayout>
                  <c:x val="-9.1787754429451772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9E6-4F73-B086-25DBEDA254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'12'!$B$9:$B$21</c:f>
              <c:strCache>
                <c:ptCount val="13"/>
                <c:pt idx="0">
                  <c:v>[該当者数]</c:v>
                </c:pt>
                <c:pt idx="1">
                  <c:v>今回調査（946人）</c:v>
                </c:pt>
                <c:pt idx="2">
                  <c:v>2016年11月調査（ 1,170 人）</c:v>
                </c:pt>
                <c:pt idx="3">
                  <c:v>[姓]</c:v>
                </c:pt>
                <c:pt idx="4">
                  <c:v>男性（422人）</c:v>
                </c:pt>
                <c:pt idx="5">
                  <c:v>女性（524人）</c:v>
                </c:pt>
                <c:pt idx="6">
                  <c:v>[年齢]</c:v>
                </c:pt>
                <c:pt idx="7">
                  <c:v>18～29歳（93人）</c:v>
                </c:pt>
                <c:pt idx="8">
                  <c:v>30～39歳（107人）</c:v>
                </c:pt>
                <c:pt idx="9">
                  <c:v>40～49歳（185人）</c:v>
                </c:pt>
                <c:pt idx="10">
                  <c:v>50～59歳（154人）</c:v>
                </c:pt>
                <c:pt idx="11">
                  <c:v>60～69歳（195人）</c:v>
                </c:pt>
                <c:pt idx="12">
                  <c:v>70歳以上（212人）</c:v>
                </c:pt>
              </c:strCache>
            </c:strRef>
          </c:cat>
          <c:val>
            <c:numRef>
              <c:f>'12'!$H$9:$H$21</c:f>
              <c:numCache>
                <c:formatCode>0.0_ </c:formatCode>
                <c:ptCount val="13"/>
                <c:pt idx="1">
                  <c:v>5.0999999999999996</c:v>
                </c:pt>
                <c:pt idx="2">
                  <c:v>0.4</c:v>
                </c:pt>
                <c:pt idx="4">
                  <c:v>0.5</c:v>
                </c:pt>
                <c:pt idx="5">
                  <c:v>4.8</c:v>
                </c:pt>
                <c:pt idx="7">
                  <c:v>4.3</c:v>
                </c:pt>
                <c:pt idx="8">
                  <c:v>1.9</c:v>
                </c:pt>
                <c:pt idx="9">
                  <c:v>0.5</c:v>
                </c:pt>
                <c:pt idx="10">
                  <c:v>3.2</c:v>
                </c:pt>
                <c:pt idx="11">
                  <c:v>2.1</c:v>
                </c:pt>
                <c:pt idx="12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69E6-4F73-B086-25DBEDA2548C}"/>
            </c:ext>
          </c:extLst>
        </c:ser>
        <c:ser>
          <c:idx val="6"/>
          <c:order val="6"/>
          <c:tx>
            <c:strRef>
              <c:f>'12'!$I$8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69E6-4F73-B086-25DBEDA2548C}"/>
              </c:ext>
            </c:extLst>
          </c:dPt>
          <c:dLbls>
            <c:dLbl>
              <c:idx val="1"/>
              <c:layout>
                <c:manualLayout>
                  <c:x val="-3.3655509957465649E-2"/>
                  <c:y val="3.34270405100478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9E6-4F73-B086-25DBEDA2548C}"/>
                </c:ext>
              </c:extLst>
            </c:dLbl>
            <c:dLbl>
              <c:idx val="10"/>
              <c:layout>
                <c:manualLayout>
                  <c:x val="-2.2946938607363056E-2"/>
                  <c:y val="1.79990666400763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9E6-4F73-B086-25DBEDA2548C}"/>
                </c:ext>
              </c:extLst>
            </c:dLbl>
            <c:dLbl>
              <c:idx val="11"/>
              <c:layout>
                <c:manualLayout>
                  <c:x val="-2.1417142700205415E-2"/>
                  <c:y val="2.57133572713495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9E6-4F73-B086-25DBEDA2548C}"/>
                </c:ext>
              </c:extLst>
            </c:dLbl>
            <c:dLbl>
              <c:idx val="12"/>
              <c:layout>
                <c:manualLayout>
                  <c:x val="-6.119183628630005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9E6-4F73-B086-25DBEDA254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'12'!$B$9:$B$21</c:f>
              <c:strCache>
                <c:ptCount val="13"/>
                <c:pt idx="0">
                  <c:v>[該当者数]</c:v>
                </c:pt>
                <c:pt idx="1">
                  <c:v>今回調査（946人）</c:v>
                </c:pt>
                <c:pt idx="2">
                  <c:v>2016年11月調査（ 1,170 人）</c:v>
                </c:pt>
                <c:pt idx="3">
                  <c:v>[姓]</c:v>
                </c:pt>
                <c:pt idx="4">
                  <c:v>男性（422人）</c:v>
                </c:pt>
                <c:pt idx="5">
                  <c:v>女性（524人）</c:v>
                </c:pt>
                <c:pt idx="6">
                  <c:v>[年齢]</c:v>
                </c:pt>
                <c:pt idx="7">
                  <c:v>18～29歳（93人）</c:v>
                </c:pt>
                <c:pt idx="8">
                  <c:v>30～39歳（107人）</c:v>
                </c:pt>
                <c:pt idx="9">
                  <c:v>40～49歳（185人）</c:v>
                </c:pt>
                <c:pt idx="10">
                  <c:v>50～59歳（154人）</c:v>
                </c:pt>
                <c:pt idx="11">
                  <c:v>60～69歳（195人）</c:v>
                </c:pt>
                <c:pt idx="12">
                  <c:v>70歳以上（212人）</c:v>
                </c:pt>
              </c:strCache>
            </c:strRef>
          </c:cat>
          <c:val>
            <c:numRef>
              <c:f>'12'!$I$9:$I$21</c:f>
              <c:numCache>
                <c:formatCode>0.0_ </c:formatCode>
                <c:ptCount val="13"/>
                <c:pt idx="1">
                  <c:v>0.4</c:v>
                </c:pt>
                <c:pt idx="2">
                  <c:v>6</c:v>
                </c:pt>
                <c:pt idx="4">
                  <c:v>5.5</c:v>
                </c:pt>
                <c:pt idx="5">
                  <c:v>0.4</c:v>
                </c:pt>
                <c:pt idx="7">
                  <c:v>0</c:v>
                </c:pt>
                <c:pt idx="8">
                  <c:v>0</c:v>
                </c:pt>
                <c:pt idx="9">
                  <c:v>5.9</c:v>
                </c:pt>
                <c:pt idx="10">
                  <c:v>0.6</c:v>
                </c:pt>
                <c:pt idx="11">
                  <c:v>0.5</c:v>
                </c:pt>
                <c:pt idx="1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69E6-4F73-B086-25DBEDA2548C}"/>
            </c:ext>
          </c:extLst>
        </c:ser>
        <c:ser>
          <c:idx val="7"/>
          <c:order val="7"/>
          <c:tx>
            <c:strRef>
              <c:f>'12'!$J$8</c:f>
              <c:strCache>
                <c:ptCount val="1"/>
                <c:pt idx="0">
                  <c:v>特にない</c:v>
                </c:pt>
              </c:strCache>
            </c:strRef>
          </c:tx>
          <c:spPr>
            <a:solidFill>
              <a:srgbClr val="727272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E3C09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69E6-4F73-B086-25DBEDA2548C}"/>
              </c:ext>
            </c:extLst>
          </c:dPt>
          <c:dLbls>
            <c:dLbl>
              <c:idx val="1"/>
              <c:layout>
                <c:manualLayout>
                  <c:x val="-4.5893877214727014E-3"/>
                  <c:y val="3.3427242974239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69E6-4F73-B086-25DBEDA2548C}"/>
                </c:ext>
              </c:extLst>
            </c:dLbl>
            <c:dLbl>
              <c:idx val="2"/>
              <c:layout>
                <c:manualLayout>
                  <c:x val="-3.0595918143150594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69E6-4F73-B086-25DBEDA2548C}"/>
                </c:ext>
              </c:extLst>
            </c:dLbl>
            <c:dLbl>
              <c:idx val="4"/>
              <c:layout>
                <c:manualLayout>
                  <c:x val="-3.0595918143150594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69E6-4F73-B086-25DBEDA2548C}"/>
                </c:ext>
              </c:extLst>
            </c:dLbl>
            <c:dLbl>
              <c:idx val="5"/>
              <c:layout>
                <c:manualLayout>
                  <c:x val="-1.1218373723544662E-16"/>
                  <c:y val="2.571416712811630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69E6-4F73-B086-25DBEDA2548C}"/>
                </c:ext>
              </c:extLst>
            </c:dLbl>
            <c:dLbl>
              <c:idx val="10"/>
              <c:layout>
                <c:manualLayout>
                  <c:x val="-6.1191836286301187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69E6-4F73-B086-25DBEDA2548C}"/>
                </c:ext>
              </c:extLst>
            </c:dLbl>
            <c:dLbl>
              <c:idx val="11"/>
              <c:layout>
                <c:manualLayout>
                  <c:x val="-3.0595918143151712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69E6-4F73-B086-25DBEDA2548C}"/>
                </c:ext>
              </c:extLst>
            </c:dLbl>
            <c:dLbl>
              <c:idx val="12"/>
              <c:layout>
                <c:manualLayout>
                  <c:x val="3.0595918143150594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69E6-4F73-B086-25DBEDA254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'12'!$B$9:$B$21</c:f>
              <c:strCache>
                <c:ptCount val="13"/>
                <c:pt idx="0">
                  <c:v>[該当者数]</c:v>
                </c:pt>
                <c:pt idx="1">
                  <c:v>今回調査（946人）</c:v>
                </c:pt>
                <c:pt idx="2">
                  <c:v>2016年11月調査（ 1,170 人）</c:v>
                </c:pt>
                <c:pt idx="3">
                  <c:v>[姓]</c:v>
                </c:pt>
                <c:pt idx="4">
                  <c:v>男性（422人）</c:v>
                </c:pt>
                <c:pt idx="5">
                  <c:v>女性（524人）</c:v>
                </c:pt>
                <c:pt idx="6">
                  <c:v>[年齢]</c:v>
                </c:pt>
                <c:pt idx="7">
                  <c:v>18～29歳（93人）</c:v>
                </c:pt>
                <c:pt idx="8">
                  <c:v>30～39歳（107人）</c:v>
                </c:pt>
                <c:pt idx="9">
                  <c:v>40～49歳（185人）</c:v>
                </c:pt>
                <c:pt idx="10">
                  <c:v>50～59歳（154人）</c:v>
                </c:pt>
                <c:pt idx="11">
                  <c:v>60～69歳（195人）</c:v>
                </c:pt>
                <c:pt idx="12">
                  <c:v>70歳以上（212人）</c:v>
                </c:pt>
              </c:strCache>
            </c:strRef>
          </c:cat>
          <c:val>
            <c:numRef>
              <c:f>'12'!$J$9:$J$21</c:f>
              <c:numCache>
                <c:formatCode>0.0_ </c:formatCode>
                <c:ptCount val="13"/>
                <c:pt idx="1">
                  <c:v>0.7</c:v>
                </c:pt>
                <c:pt idx="2">
                  <c:v>0.5</c:v>
                </c:pt>
                <c:pt idx="4">
                  <c:v>1.4</c:v>
                </c:pt>
                <c:pt idx="5">
                  <c:v>0.2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0.6</c:v>
                </c:pt>
                <c:pt idx="11">
                  <c:v>0.5</c:v>
                </c:pt>
                <c:pt idx="1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69E6-4F73-B086-25DBEDA2548C}"/>
            </c:ext>
          </c:extLst>
        </c:ser>
        <c:ser>
          <c:idx val="8"/>
          <c:order val="8"/>
          <c:tx>
            <c:strRef>
              <c:f>'12'!$K$8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B5B5B5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B0906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69E6-4F73-B086-25DBEDA2548C}"/>
              </c:ext>
            </c:extLst>
          </c:dPt>
          <c:dLbls>
            <c:dLbl>
              <c:idx val="1"/>
              <c:layout>
                <c:manualLayout>
                  <c:x val="6.119183628630005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69E6-4F73-B086-25DBEDA2548C}"/>
                </c:ext>
              </c:extLst>
            </c:dLbl>
            <c:dLbl>
              <c:idx val="2"/>
              <c:layout>
                <c:manualLayout>
                  <c:x val="9.1787754429451772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69E6-4F73-B086-25DBEDA2548C}"/>
                </c:ext>
              </c:extLst>
            </c:dLbl>
            <c:dLbl>
              <c:idx val="4"/>
              <c:layout>
                <c:manualLayout>
                  <c:x val="6.1191836286301187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69E6-4F73-B086-25DBEDA2548C}"/>
                </c:ext>
              </c:extLst>
            </c:dLbl>
            <c:dLbl>
              <c:idx val="5"/>
              <c:layout>
                <c:manualLayout>
                  <c:x val="1.6827754978732939E-2"/>
                  <c:y val="4.7139868064992953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69E6-4F73-B086-25DBEDA2548C}"/>
                </c:ext>
              </c:extLst>
            </c:dLbl>
            <c:dLbl>
              <c:idx val="9"/>
              <c:layout>
                <c:manualLayout>
                  <c:x val="1.6827754978732824E-2"/>
                  <c:y val="2.0246419167689953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69E6-4F73-B086-25DBEDA2548C}"/>
                </c:ext>
              </c:extLst>
            </c:dLbl>
            <c:dLbl>
              <c:idx val="10"/>
              <c:layout>
                <c:manualLayout>
                  <c:x val="1.3768163164417542E-2"/>
                  <c:y val="2.0246419167689953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69E6-4F73-B086-25DBEDA2548C}"/>
                </c:ext>
              </c:extLst>
            </c:dLbl>
            <c:dLbl>
              <c:idx val="11"/>
              <c:layout>
                <c:manualLayout>
                  <c:x val="1.3768163164417655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69E6-4F73-B086-25DBEDA254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'12'!$B$9:$B$21</c:f>
              <c:strCache>
                <c:ptCount val="13"/>
                <c:pt idx="0">
                  <c:v>[該当者数]</c:v>
                </c:pt>
                <c:pt idx="1">
                  <c:v>今回調査（946人）</c:v>
                </c:pt>
                <c:pt idx="2">
                  <c:v>2016年11月調査（ 1,170 人）</c:v>
                </c:pt>
                <c:pt idx="3">
                  <c:v>[姓]</c:v>
                </c:pt>
                <c:pt idx="4">
                  <c:v>男性（422人）</c:v>
                </c:pt>
                <c:pt idx="5">
                  <c:v>女性（524人）</c:v>
                </c:pt>
                <c:pt idx="6">
                  <c:v>[年齢]</c:v>
                </c:pt>
                <c:pt idx="7">
                  <c:v>18～29歳（93人）</c:v>
                </c:pt>
                <c:pt idx="8">
                  <c:v>30～39歳（107人）</c:v>
                </c:pt>
                <c:pt idx="9">
                  <c:v>40～49歳（185人）</c:v>
                </c:pt>
                <c:pt idx="10">
                  <c:v>50～59歳（154人）</c:v>
                </c:pt>
                <c:pt idx="11">
                  <c:v>60～69歳（195人）</c:v>
                </c:pt>
                <c:pt idx="12">
                  <c:v>70歳以上（212人）</c:v>
                </c:pt>
              </c:strCache>
            </c:strRef>
          </c:cat>
          <c:val>
            <c:numRef>
              <c:f>'12'!$K$9:$K$21</c:f>
              <c:numCache>
                <c:formatCode>0.0_ </c:formatCode>
                <c:ptCount val="13"/>
                <c:pt idx="1">
                  <c:v>1.2</c:v>
                </c:pt>
                <c:pt idx="2">
                  <c:v>1.5</c:v>
                </c:pt>
                <c:pt idx="4">
                  <c:v>1.2</c:v>
                </c:pt>
                <c:pt idx="5">
                  <c:v>1.1000000000000001</c:v>
                </c:pt>
                <c:pt idx="7">
                  <c:v>0</c:v>
                </c:pt>
                <c:pt idx="8">
                  <c:v>0</c:v>
                </c:pt>
                <c:pt idx="9">
                  <c:v>0.5</c:v>
                </c:pt>
                <c:pt idx="10">
                  <c:v>0</c:v>
                </c:pt>
                <c:pt idx="11">
                  <c:v>0.5</c:v>
                </c:pt>
                <c:pt idx="1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D-69E6-4F73-B086-25DBEDA2548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68864472"/>
        <c:axId val="768862504"/>
      </c:barChart>
      <c:catAx>
        <c:axId val="7688644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68862504"/>
        <c:crosses val="autoZero"/>
        <c:auto val="1"/>
        <c:lblAlgn val="ctr"/>
        <c:lblOffset val="100"/>
        <c:noMultiLvlLbl val="0"/>
      </c:catAx>
      <c:valAx>
        <c:axId val="768862504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68864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0.95088</cdr:x>
      <cdr:y>0.75194</cdr:y>
    </cdr:from>
    <cdr:to>
      <cdr:x>1</cdr:x>
      <cdr:y>0.79504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B7504B0-3B46-FCE9-45FF-397361BE1AF3}"/>
            </a:ext>
          </a:extLst>
        </cdr:cNvPr>
        <cdr:cNvSpPr txBox="1"/>
      </cdr:nvSpPr>
      <cdr:spPr>
        <a:xfrm xmlns:a="http://schemas.openxmlformats.org/drawingml/2006/main">
          <a:off x="7867651" y="3695700"/>
          <a:ext cx="406401" cy="2118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FEC27-12B5-4CDF-B6B5-10AC75C243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D5FC-7AC2-4CDC-A649-8A272DB9F3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280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FEC27-12B5-4CDF-B6B5-10AC75C243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D5FC-7AC2-4CDC-A649-8A272DB9F3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92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FEC27-12B5-4CDF-B6B5-10AC75C243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D5FC-7AC2-4CDC-A649-8A272DB9F3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36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314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1705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13078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89690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56883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0753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71743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FEC27-12B5-4CDF-B6B5-10AC75C243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D5FC-7AC2-4CDC-A649-8A272DB9F3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79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FEC27-12B5-4CDF-B6B5-10AC75C243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D5FC-7AC2-4CDC-A649-8A272DB9F3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23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FEC27-12B5-4CDF-B6B5-10AC75C243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D5FC-7AC2-4CDC-A649-8A272DB9F3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600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FEC27-12B5-4CDF-B6B5-10AC75C243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D5FC-7AC2-4CDC-A649-8A272DB9F3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40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FEC27-12B5-4CDF-B6B5-10AC75C243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D5FC-7AC2-4CDC-A649-8A272DB9F3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210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FEC27-12B5-4CDF-B6B5-10AC75C243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D5FC-7AC2-4CDC-A649-8A272DB9F3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37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FEC27-12B5-4CDF-B6B5-10AC75C243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D5FC-7AC2-4CDC-A649-8A272DB9F3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28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FEC27-12B5-4CDF-B6B5-10AC75C243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D5FC-7AC2-4CDC-A649-8A272DB9F3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065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FEC27-12B5-4CDF-B6B5-10AC75C243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0D5FC-7AC2-4CDC-A649-8A272DB9F3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1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313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F549D71-31E0-4E54-D7CD-222F9D59071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4300" y="939800"/>
          <a:ext cx="8839200" cy="5562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589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2022-09-14T08:49:27Z</dcterms:created>
  <dcterms:modified xsi:type="dcterms:W3CDTF">2022-09-14T08:49:27Z</dcterms:modified>
</cp:coreProperties>
</file>