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/>
              <a:t>医療用麻薬に対する意識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'9'!$C$8</c:f>
              <c:strCache>
                <c:ptCount val="1"/>
                <c:pt idx="0">
                  <c:v>今回調査（n=1647人、M.T.=210.0%）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'9'!$B$9:$B$22</c:f>
              <c:strCache>
                <c:ptCount val="14"/>
                <c:pt idx="0">
                  <c:v>正しく使用すれば安全だと思う</c:v>
                </c:pt>
                <c:pt idx="1">
                  <c:v>正しく使用すればがんの痛みに効果的だと思う</c:v>
                </c:pt>
                <c:pt idx="2">
                  <c:v>最後の手段だと思う</c:v>
                </c:pt>
                <c:pt idx="3">
                  <c:v>だんだん効かなくなると思う</c:v>
                </c:pt>
                <c:pt idx="4">
                  <c:v>いったん使用し始めたらやめられなくなると思う</c:v>
                </c:pt>
                <c:pt idx="5">
                  <c:v>「麻薬」という言葉が含まれていて、怖いと思う</c:v>
                </c:pt>
                <c:pt idx="6">
                  <c:v>眠気や便秘などの副作用が強いと思う</c:v>
                </c:pt>
                <c:pt idx="7">
                  <c:v>寿命を縮めると思う</c:v>
                </c:pt>
                <c:pt idx="8">
                  <c:v>精神的におかしくなると思う</c:v>
                </c:pt>
                <c:pt idx="9">
                  <c:v>がんの治療に悪い影響があると思う</c:v>
                </c:pt>
                <c:pt idx="10">
                  <c:v>使用することは道徳に反することだと思う</c:v>
                </c:pt>
                <c:pt idx="11">
                  <c:v>その他</c:v>
                </c:pt>
                <c:pt idx="12">
                  <c:v>特にない</c:v>
                </c:pt>
                <c:pt idx="13">
                  <c:v>わからない</c:v>
                </c:pt>
              </c:strCache>
            </c:strRef>
          </c:cat>
          <c:val>
            <c:numRef>
              <c:f>'9'!$C$9:$C$22</c:f>
              <c:numCache>
                <c:formatCode>0.0</c:formatCode>
                <c:ptCount val="14"/>
                <c:pt idx="0">
                  <c:v>48.3</c:v>
                </c:pt>
                <c:pt idx="1">
                  <c:v>47.5</c:v>
                </c:pt>
                <c:pt idx="2">
                  <c:v>30.4</c:v>
                </c:pt>
                <c:pt idx="3">
                  <c:v>26.8</c:v>
                </c:pt>
                <c:pt idx="4">
                  <c:v>15.1</c:v>
                </c:pt>
                <c:pt idx="5">
                  <c:v>10.8</c:v>
                </c:pt>
                <c:pt idx="6">
                  <c:v>8.6999999999999993</c:v>
                </c:pt>
                <c:pt idx="7">
                  <c:v>8</c:v>
                </c:pt>
                <c:pt idx="8">
                  <c:v>7.9</c:v>
                </c:pt>
                <c:pt idx="9">
                  <c:v>1.3</c:v>
                </c:pt>
                <c:pt idx="10">
                  <c:v>1</c:v>
                </c:pt>
                <c:pt idx="11">
                  <c:v>0.2</c:v>
                </c:pt>
                <c:pt idx="12">
                  <c:v>1.2</c:v>
                </c:pt>
                <c:pt idx="13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69-40E4-B0F8-2414E4356770}"/>
            </c:ext>
          </c:extLst>
        </c:ser>
        <c:ser>
          <c:idx val="1"/>
          <c:order val="1"/>
          <c:tx>
            <c:strRef>
              <c:f>'9'!$D$8</c:f>
              <c:strCache>
                <c:ptCount val="1"/>
                <c:pt idx="0">
                  <c:v>2016年11月調査（n=1815人、M.T.=237.5%）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'9'!$B$9:$B$22</c:f>
              <c:strCache>
                <c:ptCount val="14"/>
                <c:pt idx="0">
                  <c:v>正しく使用すれば安全だと思う</c:v>
                </c:pt>
                <c:pt idx="1">
                  <c:v>正しく使用すればがんの痛みに効果的だと思う</c:v>
                </c:pt>
                <c:pt idx="2">
                  <c:v>最後の手段だと思う</c:v>
                </c:pt>
                <c:pt idx="3">
                  <c:v>だんだん効かなくなると思う</c:v>
                </c:pt>
                <c:pt idx="4">
                  <c:v>いったん使用し始めたらやめられなくなると思う</c:v>
                </c:pt>
                <c:pt idx="5">
                  <c:v>「麻薬」という言葉が含まれていて、怖いと思う</c:v>
                </c:pt>
                <c:pt idx="6">
                  <c:v>眠気や便秘などの副作用が強いと思う</c:v>
                </c:pt>
                <c:pt idx="7">
                  <c:v>寿命を縮めると思う</c:v>
                </c:pt>
                <c:pt idx="8">
                  <c:v>精神的におかしくなると思う</c:v>
                </c:pt>
                <c:pt idx="9">
                  <c:v>がんの治療に悪い影響があると思う</c:v>
                </c:pt>
                <c:pt idx="10">
                  <c:v>使用することは道徳に反することだと思う</c:v>
                </c:pt>
                <c:pt idx="11">
                  <c:v>その他</c:v>
                </c:pt>
                <c:pt idx="12">
                  <c:v>特にない</c:v>
                </c:pt>
                <c:pt idx="13">
                  <c:v>わからない</c:v>
                </c:pt>
              </c:strCache>
            </c:strRef>
          </c:cat>
          <c:val>
            <c:numRef>
              <c:f>'9'!$D$9:$D$22</c:f>
              <c:numCache>
                <c:formatCode>0.0</c:formatCode>
                <c:ptCount val="14"/>
                <c:pt idx="0">
                  <c:v>52.7</c:v>
                </c:pt>
                <c:pt idx="1">
                  <c:v>52.9</c:v>
                </c:pt>
                <c:pt idx="2">
                  <c:v>31.5</c:v>
                </c:pt>
                <c:pt idx="3">
                  <c:v>29.1</c:v>
                </c:pt>
                <c:pt idx="4">
                  <c:v>14.8</c:v>
                </c:pt>
                <c:pt idx="5">
                  <c:v>14</c:v>
                </c:pt>
                <c:pt idx="6">
                  <c:v>13.7</c:v>
                </c:pt>
                <c:pt idx="7">
                  <c:v>11</c:v>
                </c:pt>
                <c:pt idx="8">
                  <c:v>9.3000000000000007</c:v>
                </c:pt>
                <c:pt idx="9">
                  <c:v>1.8</c:v>
                </c:pt>
                <c:pt idx="10">
                  <c:v>2.4</c:v>
                </c:pt>
                <c:pt idx="11">
                  <c:v>0.3</c:v>
                </c:pt>
                <c:pt idx="12">
                  <c:v>1.3</c:v>
                </c:pt>
                <c:pt idx="13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69-40E4-B0F8-2414E435677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555313272"/>
        <c:axId val="555310320"/>
      </c:barChart>
      <c:catAx>
        <c:axId val="5553132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55310320"/>
        <c:crosses val="autoZero"/>
        <c:auto val="1"/>
        <c:lblAlgn val="ctr"/>
        <c:lblOffset val="100"/>
        <c:noMultiLvlLbl val="0"/>
      </c:catAx>
      <c:valAx>
        <c:axId val="555310320"/>
        <c:scaling>
          <c:orientation val="minMax"/>
          <c:max val="7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55313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0.93529</cdr:x>
      <cdr:y>0.04634</cdr:y>
    </cdr:from>
    <cdr:to>
      <cdr:x>1</cdr:x>
      <cdr:y>0.08703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6A2BC30-C9A2-918D-B1F3-94D9ECB315EF}"/>
            </a:ext>
          </a:extLst>
        </cdr:cNvPr>
        <cdr:cNvSpPr txBox="1"/>
      </cdr:nvSpPr>
      <cdr:spPr>
        <a:xfrm xmlns:a="http://schemas.openxmlformats.org/drawingml/2006/main">
          <a:off x="5873751" y="241300"/>
          <a:ext cx="406401" cy="21184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tx1">
                  <a:lumMod val="75000"/>
                  <a:lumOff val="25000"/>
                </a:schemeClr>
              </a:solidFill>
            </a:rPr>
            <a:t>(%)</a:t>
          </a:r>
          <a:endParaRPr kumimoji="1" lang="ja-JP" altLang="en-US" sz="110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535B-4F32-478B-9BF9-F1C63A3593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6C685-FBC7-4670-A10B-910FF781E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958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535B-4F32-478B-9BF9-F1C63A3593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6C685-FBC7-4670-A10B-910FF781E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292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535B-4F32-478B-9BF9-F1C63A3593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6C685-FBC7-4670-A10B-910FF781E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8294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715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1307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046063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47624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93303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90616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17565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535B-4F32-478B-9BF9-F1C63A3593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6C685-FBC7-4670-A10B-910FF781E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087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535B-4F32-478B-9BF9-F1C63A3593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6C685-FBC7-4670-A10B-910FF781E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181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535B-4F32-478B-9BF9-F1C63A3593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6C685-FBC7-4670-A10B-910FF781E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797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535B-4F32-478B-9BF9-F1C63A3593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6C685-FBC7-4670-A10B-910FF781E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008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535B-4F32-478B-9BF9-F1C63A3593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6C685-FBC7-4670-A10B-910FF781E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5973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535B-4F32-478B-9BF9-F1C63A3593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6C685-FBC7-4670-A10B-910FF781E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792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535B-4F32-478B-9BF9-F1C63A3593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6C685-FBC7-4670-A10B-910FF781E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696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535B-4F32-478B-9BF9-F1C63A3593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6C685-FBC7-4670-A10B-910FF781E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5676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C535B-4F32-478B-9BF9-F1C63A3593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6C685-FBC7-4670-A10B-910FF781E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623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251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A39A78EA-8CF4-335D-966A-CF4F52D6677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03200" y="1066800"/>
          <a:ext cx="8635999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03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2022-09-14T08:49:23Z</dcterms:created>
  <dcterms:modified xsi:type="dcterms:W3CDTF">2022-09-14T08:49:23Z</dcterms:modified>
</cp:coreProperties>
</file>