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/>
              <a:t>緩和ケアを開始すべき時期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4646551533259481"/>
          <c:y val="0.10976037287586322"/>
          <c:w val="0.71339927146439142"/>
          <c:h val="0.6694602286694920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がんと診断されたときから 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13-4E64-B33C-83C4F58BDA8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'8'!$C$9:$C$21</c:f>
              <c:numCache>
                <c:formatCode>0.0_);[Red]\(0.0\)</c:formatCode>
                <c:ptCount val="13"/>
                <c:pt idx="1">
                  <c:v>52.2</c:v>
                </c:pt>
                <c:pt idx="2">
                  <c:v>56.1</c:v>
                </c:pt>
                <c:pt idx="4">
                  <c:v>55.6</c:v>
                </c:pt>
                <c:pt idx="5">
                  <c:v>49.1</c:v>
                </c:pt>
                <c:pt idx="7">
                  <c:v>66.5</c:v>
                </c:pt>
                <c:pt idx="8">
                  <c:v>56.2</c:v>
                </c:pt>
                <c:pt idx="9">
                  <c:v>54.2</c:v>
                </c:pt>
                <c:pt idx="10">
                  <c:v>53.4</c:v>
                </c:pt>
                <c:pt idx="11">
                  <c:v>50.9</c:v>
                </c:pt>
                <c:pt idx="12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13-4E64-B33C-83C4F58BDA88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がんの治療が始まったときから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4B13-4E64-B33C-83C4F58BDA8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'8'!$D$9:$D$21</c:f>
              <c:numCache>
                <c:formatCode>0.0_);[Red]\(0.0\)</c:formatCode>
                <c:ptCount val="13"/>
                <c:pt idx="1">
                  <c:v>21.7</c:v>
                </c:pt>
                <c:pt idx="2">
                  <c:v>20.5</c:v>
                </c:pt>
                <c:pt idx="4">
                  <c:v>20.5</c:v>
                </c:pt>
                <c:pt idx="5">
                  <c:v>22.8</c:v>
                </c:pt>
                <c:pt idx="7">
                  <c:v>23.2</c:v>
                </c:pt>
                <c:pt idx="8">
                  <c:v>20.8</c:v>
                </c:pt>
                <c:pt idx="9">
                  <c:v>24.7</c:v>
                </c:pt>
                <c:pt idx="10">
                  <c:v>25</c:v>
                </c:pt>
                <c:pt idx="11">
                  <c:v>18.5</c:v>
                </c:pt>
                <c:pt idx="12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B13-4E64-B33C-83C4F58BDA88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がんが治る見込みがなくなったときから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B13-4E64-B33C-83C4F58BDA88}"/>
              </c:ext>
            </c:extLst>
          </c:dPt>
          <c:dLbls>
            <c:dLbl>
              <c:idx val="7"/>
              <c:layout>
                <c:manualLayout>
                  <c:x val="-1.0664767722198912E-2"/>
                  <c:y val="2.11005364600389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B13-4E64-B33C-83C4F58BDA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'8'!$E$9:$E$21</c:f>
              <c:numCache>
                <c:formatCode>0.0_);[Red]\(0.0\)</c:formatCode>
                <c:ptCount val="13"/>
                <c:pt idx="1">
                  <c:v>19.600000000000001</c:v>
                </c:pt>
                <c:pt idx="2">
                  <c:v>16.2</c:v>
                </c:pt>
                <c:pt idx="4">
                  <c:v>17.600000000000001</c:v>
                </c:pt>
                <c:pt idx="5">
                  <c:v>21.3</c:v>
                </c:pt>
                <c:pt idx="7">
                  <c:v>6.5</c:v>
                </c:pt>
                <c:pt idx="8">
                  <c:v>21.3</c:v>
                </c:pt>
                <c:pt idx="9">
                  <c:v>19</c:v>
                </c:pt>
                <c:pt idx="10">
                  <c:v>19.8</c:v>
                </c:pt>
                <c:pt idx="11">
                  <c:v>24.1</c:v>
                </c:pt>
                <c:pt idx="12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13-4E64-B33C-83C4F58BDA88}"/>
            </c:ext>
          </c:extLst>
        </c:ser>
        <c:ser>
          <c:idx val="3"/>
          <c:order val="3"/>
          <c:tx>
            <c:strRef>
              <c:f>'8'!$F$8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B13-4E64-B33C-83C4F58BDA88}"/>
              </c:ext>
            </c:extLst>
          </c:dPt>
          <c:dLbls>
            <c:dLbl>
              <c:idx val="1"/>
              <c:layout>
                <c:manualLayout>
                  <c:x val="-4.265907088879659E-3"/>
                  <c:y val="2.4564257427164075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B13-4E64-B33C-83C4F58BDA88}"/>
                </c:ext>
              </c:extLst>
            </c:dLbl>
            <c:dLbl>
              <c:idx val="2"/>
              <c:layout>
                <c:manualLayout>
                  <c:x val="-6.3988606333192539E-3"/>
                  <c:y val="4.912851485432814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B13-4E64-B33C-83C4F58BDA88}"/>
                </c:ext>
              </c:extLst>
            </c:dLbl>
            <c:dLbl>
              <c:idx val="4"/>
              <c:layout>
                <c:manualLayout>
                  <c:x val="-1.0664767722198756E-2"/>
                  <c:y val="2.11005364600389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B13-4E64-B33C-83C4F58BDA88}"/>
                </c:ext>
              </c:extLst>
            </c:dLbl>
            <c:dLbl>
              <c:idx val="5"/>
              <c:layout>
                <c:manualLayout>
                  <c:x val="-6.3988606333192539E-3"/>
                  <c:y val="4.912851485432814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B13-4E64-B33C-83C4F58BDA88}"/>
                </c:ext>
              </c:extLst>
            </c:dLbl>
            <c:dLbl>
              <c:idx val="8"/>
              <c:layout>
                <c:manualLayout>
                  <c:x val="-1.0664767722198756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B13-4E64-B33C-83C4F58BDA88}"/>
                </c:ext>
              </c:extLst>
            </c:dLbl>
            <c:dLbl>
              <c:idx val="9"/>
              <c:layout>
                <c:manualLayout>
                  <c:x val="-6.3988606333194101E-3"/>
                  <c:y val="9.825702970865629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B13-4E64-B33C-83C4F58BDA88}"/>
                </c:ext>
              </c:extLst>
            </c:dLbl>
            <c:dLbl>
              <c:idx val="10"/>
              <c:layout>
                <c:manualLayout>
                  <c:x val="-8.53181417775916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B13-4E64-B33C-83C4F58BDA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'8'!$F$9:$F$21</c:f>
              <c:numCache>
                <c:formatCode>0.0_);[Red]\(0.0\)</c:formatCode>
                <c:ptCount val="13"/>
                <c:pt idx="1">
                  <c:v>1</c:v>
                </c:pt>
                <c:pt idx="2">
                  <c:v>0.4</c:v>
                </c:pt>
                <c:pt idx="4">
                  <c:v>0.9</c:v>
                </c:pt>
                <c:pt idx="5">
                  <c:v>1</c:v>
                </c:pt>
                <c:pt idx="7">
                  <c:v>0</c:v>
                </c:pt>
                <c:pt idx="8">
                  <c:v>0.6</c:v>
                </c:pt>
                <c:pt idx="9">
                  <c:v>0.3</c:v>
                </c:pt>
                <c:pt idx="10">
                  <c:v>0.4</c:v>
                </c:pt>
                <c:pt idx="11">
                  <c:v>1.5</c:v>
                </c:pt>
                <c:pt idx="1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B13-4E64-B33C-83C4F58BDA88}"/>
            </c:ext>
          </c:extLst>
        </c:ser>
        <c:ser>
          <c:idx val="4"/>
          <c:order val="4"/>
          <c:tx>
            <c:strRef>
              <c:f>'8'!$G$8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4B13-4E64-B33C-83C4F58BDA88}"/>
              </c:ext>
            </c:extLst>
          </c:dPt>
          <c:dLbls>
            <c:dLbl>
              <c:idx val="7"/>
              <c:layout>
                <c:manualLayout>
                  <c:x val="1.4930674811078258E-2"/>
                  <c:y val="9.825702970865629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B13-4E64-B33C-83C4F58BDA88}"/>
                </c:ext>
              </c:extLst>
            </c:dLbl>
            <c:dLbl>
              <c:idx val="8"/>
              <c:layout>
                <c:manualLayout>
                  <c:x val="1.4930674811078258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B13-4E64-B33C-83C4F58BDA88}"/>
                </c:ext>
              </c:extLst>
            </c:dLbl>
            <c:dLbl>
              <c:idx val="9"/>
              <c:layout>
                <c:manualLayout>
                  <c:x val="1.4930674811078258E-2"/>
                  <c:y val="2.110053646003896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B13-4E64-B33C-83C4F58BDA88}"/>
                </c:ext>
              </c:extLst>
            </c:dLbl>
            <c:dLbl>
              <c:idx val="10"/>
              <c:layout>
                <c:manualLayout>
                  <c:x val="1.4930674811078102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B13-4E64-B33C-83C4F58BDA88}"/>
                </c:ext>
              </c:extLst>
            </c:dLbl>
            <c:dLbl>
              <c:idx val="11"/>
              <c:layout>
                <c:manualLayout>
                  <c:x val="6.3988606333192539E-3"/>
                  <c:y val="9.825702970865629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B13-4E64-B33C-83C4F58BDA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'8'!$B$9:$B$21</c:f>
              <c:strCache>
                <c:ptCount val="13"/>
                <c:pt idx="0">
                  <c:v>[該当者数]</c:v>
                </c:pt>
                <c:pt idx="1">
                  <c:v>今回調査（1,647人）</c:v>
                </c:pt>
                <c:pt idx="2">
                  <c:v>2016年11月調査（1,815人）</c:v>
                </c:pt>
                <c:pt idx="3">
                  <c:v>[姓]</c:v>
                </c:pt>
                <c:pt idx="4">
                  <c:v>男性（774人）</c:v>
                </c:pt>
                <c:pt idx="5">
                  <c:v>女性（873人）</c:v>
                </c:pt>
                <c:pt idx="6">
                  <c:v>[年齢]</c:v>
                </c:pt>
                <c:pt idx="7">
                  <c:v>18～29歳（155人）</c:v>
                </c:pt>
                <c:pt idx="8">
                  <c:v>30～39歳（178人）</c:v>
                </c:pt>
                <c:pt idx="9">
                  <c:v>40～49歳（295人）</c:v>
                </c:pt>
                <c:pt idx="10">
                  <c:v>50～59歳（268人）</c:v>
                </c:pt>
                <c:pt idx="11">
                  <c:v>60～69歳（324人）</c:v>
                </c:pt>
                <c:pt idx="12">
                  <c:v>70歳以上（427人）</c:v>
                </c:pt>
              </c:strCache>
            </c:strRef>
          </c:cat>
          <c:val>
            <c:numRef>
              <c:f>'8'!$G$9:$G$21</c:f>
              <c:numCache>
                <c:formatCode>0.0_);[Red]\(0.0\)</c:formatCode>
                <c:ptCount val="13"/>
                <c:pt idx="1">
                  <c:v>5.6</c:v>
                </c:pt>
                <c:pt idx="2">
                  <c:v>6.7</c:v>
                </c:pt>
                <c:pt idx="4">
                  <c:v>5.4</c:v>
                </c:pt>
                <c:pt idx="5">
                  <c:v>5.7</c:v>
                </c:pt>
                <c:pt idx="7">
                  <c:v>3.9</c:v>
                </c:pt>
                <c:pt idx="8">
                  <c:v>1.1000000000000001</c:v>
                </c:pt>
                <c:pt idx="9">
                  <c:v>1.7</c:v>
                </c:pt>
                <c:pt idx="10">
                  <c:v>1.5</c:v>
                </c:pt>
                <c:pt idx="11">
                  <c:v>4.9000000000000004</c:v>
                </c:pt>
                <c:pt idx="12">
                  <c:v>13.8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4B13-4E64-B33C-83C4F58BDA8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81184632"/>
        <c:axId val="781184960"/>
      </c:barChart>
      <c:catAx>
        <c:axId val="7811846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1184960"/>
        <c:crosses val="autoZero"/>
        <c:auto val="1"/>
        <c:lblAlgn val="ctr"/>
        <c:lblOffset val="100"/>
        <c:noMultiLvlLbl val="0"/>
      </c:catAx>
      <c:valAx>
        <c:axId val="78118496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);[Red]\(0.0\)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81184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0.93126</cdr:x>
      <cdr:y>0.83784</cdr:y>
    </cdr:from>
    <cdr:to>
      <cdr:x>1</cdr:x>
      <cdr:y>0.88292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B72F2950-1690-37F8-994B-0FDED56F31BD}"/>
            </a:ext>
          </a:extLst>
        </cdr:cNvPr>
        <cdr:cNvSpPr txBox="1"/>
      </cdr:nvSpPr>
      <cdr:spPr>
        <a:xfrm xmlns:a="http://schemas.openxmlformats.org/drawingml/2006/main">
          <a:off x="5505451" y="3937000"/>
          <a:ext cx="406401" cy="2118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>
              <a:solidFill>
                <a:schemeClr val="tx1">
                  <a:lumMod val="75000"/>
                  <a:lumOff val="25000"/>
                </a:schemeClr>
              </a:solidFill>
            </a:rPr>
            <a:t>(%)</a:t>
          </a:r>
          <a:endParaRPr kumimoji="1" lang="ja-JP" altLang="en-US" sz="110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03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58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173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31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761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2907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65306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0557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986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7319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28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73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25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857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734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8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21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49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AE692-A2F5-4844-A2A1-FD1E38D95FD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EE35-3970-41DC-B62A-EB1C6CE062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32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FBCE097-4D88-D32C-82EE-42FDB3B2E14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28600" y="1054100"/>
          <a:ext cx="8686800" cy="544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945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2022-09-14T08:49:22Z</dcterms:created>
  <dcterms:modified xsi:type="dcterms:W3CDTF">2022-09-14T08:49:22Z</dcterms:modified>
</cp:coreProperties>
</file>