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/>
              <a:t>がんの治療法や病院に関する情報源 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'5'!$C$8</c:f>
              <c:strCache>
                <c:ptCount val="1"/>
                <c:pt idx="0">
                  <c:v>今回調査（n=1647人、M.T.=209.0%）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'5'!$B$9:$B$20</c:f>
              <c:strCache>
                <c:ptCount val="12"/>
                <c:pt idx="0">
                  <c:v>病院・診療所の医師・看護師や（※1）以外の相談窓口</c:v>
                </c:pt>
                <c:pt idx="1">
                  <c:v>インターネット・ツイッターやフェイスブックなどのSNS（（※2）以外）（注2）</c:v>
                </c:pt>
                <c:pt idx="2">
                  <c:v>家族・友人・知人</c:v>
                </c:pt>
                <c:pt idx="3">
                  <c:v>がん相談支援センター（がん診療連携拠点病院の相談窓口）※1</c:v>
                </c:pt>
                <c:pt idx="4">
                  <c:v>国立がん研究センターのウェブサイト「がん情報サービス」※2</c:v>
                </c:pt>
                <c:pt idx="5">
                  <c:v>新聞・雑誌・書籍（（※3）以外）</c:v>
                </c:pt>
                <c:pt idx="6">
                  <c:v>テレビ・ラジオ</c:v>
                </c:pt>
                <c:pt idx="7">
                  <c:v>保健所・保健センターの窓口</c:v>
                </c:pt>
                <c:pt idx="8">
                  <c:v>図書館※ ３</c:v>
                </c:pt>
                <c:pt idx="9">
                  <c:v>その他</c:v>
                </c:pt>
                <c:pt idx="10">
                  <c:v>情報を入手しようと思わない</c:v>
                </c:pt>
                <c:pt idx="11">
                  <c:v>わからない</c:v>
                </c:pt>
              </c:strCache>
            </c:strRef>
          </c:cat>
          <c:val>
            <c:numRef>
              <c:f>'5'!$C$9:$C$20</c:f>
              <c:numCache>
                <c:formatCode>0.0</c:formatCode>
                <c:ptCount val="12"/>
                <c:pt idx="0">
                  <c:v>66.400000000000006</c:v>
                </c:pt>
                <c:pt idx="1">
                  <c:v>36.9</c:v>
                </c:pt>
                <c:pt idx="2">
                  <c:v>33.799999999999997</c:v>
                </c:pt>
                <c:pt idx="3">
                  <c:v>27.3</c:v>
                </c:pt>
                <c:pt idx="4">
                  <c:v>16.600000000000001</c:v>
                </c:pt>
                <c:pt idx="5">
                  <c:v>8.6999999999999993</c:v>
                </c:pt>
                <c:pt idx="6">
                  <c:v>7.2</c:v>
                </c:pt>
                <c:pt idx="7">
                  <c:v>7.2</c:v>
                </c:pt>
                <c:pt idx="8">
                  <c:v>2.8</c:v>
                </c:pt>
                <c:pt idx="9">
                  <c:v>0.5</c:v>
                </c:pt>
                <c:pt idx="10">
                  <c:v>1</c:v>
                </c:pt>
                <c:pt idx="11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DC-418B-8F0C-5D005B06FF32}"/>
            </c:ext>
          </c:extLst>
        </c:ser>
        <c:ser>
          <c:idx val="1"/>
          <c:order val="1"/>
          <c:tx>
            <c:strRef>
              <c:f>'5'!$D$8</c:f>
              <c:strCache>
                <c:ptCount val="1"/>
                <c:pt idx="0">
                  <c:v>2016年11月調査（n=1815人、M.T.=207.3%）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'5'!$B$9:$B$20</c:f>
              <c:strCache>
                <c:ptCount val="12"/>
                <c:pt idx="0">
                  <c:v>病院・診療所の医師・看護師や（※1）以外の相談窓口</c:v>
                </c:pt>
                <c:pt idx="1">
                  <c:v>インターネット・ツイッターやフェイスブックなどのSNS（（※2）以外）（注2）</c:v>
                </c:pt>
                <c:pt idx="2">
                  <c:v>家族・友人・知人</c:v>
                </c:pt>
                <c:pt idx="3">
                  <c:v>がん相談支援センター（がん診療連携拠点病院の相談窓口）※1</c:v>
                </c:pt>
                <c:pt idx="4">
                  <c:v>国立がん研究センターのウェブサイト「がん情報サービス」※2</c:v>
                </c:pt>
                <c:pt idx="5">
                  <c:v>新聞・雑誌・書籍（（※3）以外）</c:v>
                </c:pt>
                <c:pt idx="6">
                  <c:v>テレビ・ラジオ</c:v>
                </c:pt>
                <c:pt idx="7">
                  <c:v>保健所・保健センターの窓口</c:v>
                </c:pt>
                <c:pt idx="8">
                  <c:v>図書館※ ３</c:v>
                </c:pt>
                <c:pt idx="9">
                  <c:v>その他</c:v>
                </c:pt>
                <c:pt idx="10">
                  <c:v>情報を入手しようと思わない</c:v>
                </c:pt>
                <c:pt idx="11">
                  <c:v>わからない</c:v>
                </c:pt>
              </c:strCache>
            </c:strRef>
          </c:cat>
          <c:val>
            <c:numRef>
              <c:f>'5'!$D$9:$D$20</c:f>
              <c:numCache>
                <c:formatCode>0.0</c:formatCode>
                <c:ptCount val="12"/>
                <c:pt idx="0">
                  <c:v>68.599999999999994</c:v>
                </c:pt>
                <c:pt idx="1">
                  <c:v>35.5</c:v>
                </c:pt>
                <c:pt idx="2">
                  <c:v>33.4</c:v>
                </c:pt>
                <c:pt idx="3">
                  <c:v>26.6</c:v>
                </c:pt>
                <c:pt idx="4">
                  <c:v>16.100000000000001</c:v>
                </c:pt>
                <c:pt idx="5">
                  <c:v>8.6</c:v>
                </c:pt>
                <c:pt idx="6">
                  <c:v>6</c:v>
                </c:pt>
                <c:pt idx="7">
                  <c:v>6.3</c:v>
                </c:pt>
                <c:pt idx="8">
                  <c:v>2.7</c:v>
                </c:pt>
                <c:pt idx="9">
                  <c:v>0.9</c:v>
                </c:pt>
                <c:pt idx="10">
                  <c:v>1.6</c:v>
                </c:pt>
                <c:pt idx="11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DC-418B-8F0C-5D005B06FF3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555319176"/>
        <c:axId val="555309336"/>
      </c:barChart>
      <c:catAx>
        <c:axId val="5553191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55309336"/>
        <c:crosses val="autoZero"/>
        <c:auto val="1"/>
        <c:lblAlgn val="ctr"/>
        <c:lblOffset val="100"/>
        <c:noMultiLvlLbl val="0"/>
      </c:catAx>
      <c:valAx>
        <c:axId val="555309336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55319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0.92833</cdr:x>
      <cdr:y>0.03822</cdr:y>
    </cdr:from>
    <cdr:to>
      <cdr:x>1</cdr:x>
      <cdr:y>0.07363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C09AEE77-8959-2E9C-AD39-494C8A1DD9D5}"/>
            </a:ext>
          </a:extLst>
        </cdr:cNvPr>
        <cdr:cNvSpPr txBox="1"/>
      </cdr:nvSpPr>
      <cdr:spPr>
        <a:xfrm xmlns:a="http://schemas.openxmlformats.org/drawingml/2006/main">
          <a:off x="5264151" y="228600"/>
          <a:ext cx="406401" cy="21184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tx1">
                  <a:lumMod val="75000"/>
                  <a:lumOff val="25000"/>
                </a:schemeClr>
              </a:solidFill>
            </a:rPr>
            <a:t>(%)</a:t>
          </a:r>
          <a:endParaRPr kumimoji="1" lang="ja-JP" altLang="en-US" sz="110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716F-A2D8-4B6D-8BDA-DB8304D13D0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73C2-EC25-42C0-BD4E-112873D68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5539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716F-A2D8-4B6D-8BDA-DB8304D13D0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73C2-EC25-42C0-BD4E-112873D68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4098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716F-A2D8-4B6D-8BDA-DB8304D13D0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73C2-EC25-42C0-BD4E-112873D68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016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7597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1620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643633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853422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343705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22492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8204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716F-A2D8-4B6D-8BDA-DB8304D13D0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73C2-EC25-42C0-BD4E-112873D68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451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716F-A2D8-4B6D-8BDA-DB8304D13D0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73C2-EC25-42C0-BD4E-112873D68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320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716F-A2D8-4B6D-8BDA-DB8304D13D0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73C2-EC25-42C0-BD4E-112873D68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8515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716F-A2D8-4B6D-8BDA-DB8304D13D0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73C2-EC25-42C0-BD4E-112873D68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298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716F-A2D8-4B6D-8BDA-DB8304D13D0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73C2-EC25-42C0-BD4E-112873D68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2122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716F-A2D8-4B6D-8BDA-DB8304D13D0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73C2-EC25-42C0-BD4E-112873D68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86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716F-A2D8-4B6D-8BDA-DB8304D13D0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73C2-EC25-42C0-BD4E-112873D68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6565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716F-A2D8-4B6D-8BDA-DB8304D13D0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73C2-EC25-42C0-BD4E-112873D68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018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8716F-A2D8-4B6D-8BDA-DB8304D13D0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C73C2-EC25-42C0-BD4E-112873D68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496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446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B922F678-A777-95B8-EC0D-8B73E632C37B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0" y="939800"/>
          <a:ext cx="88646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398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2022-09-14T08:49:19Z</dcterms:created>
  <dcterms:modified xsi:type="dcterms:W3CDTF">2022-09-14T08:49:19Z</dcterms:modified>
</cp:coreProperties>
</file>