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400" b="0" i="0" u="none" strike="noStrike" baseline="0" dirty="0"/>
              <a:t>がんをこわいと思う理由 </a:t>
            </a:r>
            <a:endParaRPr lang="ja-JP" alt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'2'!$C$8</c:f>
              <c:strCache>
                <c:ptCount val="1"/>
                <c:pt idx="0">
                  <c:v>今回調査（n=1183人、M.T.=294.8%）</c:v>
                </c:pt>
              </c:strCache>
            </c:strRef>
          </c:tx>
          <c:spPr>
            <a:solidFill>
              <a:srgbClr val="2A315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'2'!$B$9:$B$17</c:f>
              <c:strCache>
                <c:ptCount val="9"/>
                <c:pt idx="0">
                  <c:v>がんで死に至る場合があるから</c:v>
                </c:pt>
                <c:pt idx="1">
                  <c:v>がんの治療や療養には、家族や親しい友人などに負担をかける場合があるから</c:v>
                </c:pt>
                <c:pt idx="2">
                  <c:v>がんそのものや治療により、痛みなどの症状が出る場合があるから</c:v>
                </c:pt>
                <c:pt idx="3">
                  <c:v>がんの治療費が高額になる場合があるから</c:v>
                </c:pt>
                <c:pt idx="4">
                  <c:v>がんによって仕事を長期間休むか、辞めざるをえない場合があるから</c:v>
                </c:pt>
                <c:pt idx="5">
                  <c:v>がんが治っても、後遺症が残る場合があるから</c:v>
                </c:pt>
                <c:pt idx="6">
                  <c:v>治療を受けるのに適切な医療機関を見つけるのが大変な場合があるから</c:v>
                </c:pt>
                <c:pt idx="7">
                  <c:v>その他</c:v>
                </c:pt>
                <c:pt idx="8">
                  <c:v>わからない</c:v>
                </c:pt>
              </c:strCache>
            </c:strRef>
          </c:cat>
          <c:val>
            <c:numRef>
              <c:f>'2'!$C$9:$C$17</c:f>
              <c:numCache>
                <c:formatCode>0.0</c:formatCode>
                <c:ptCount val="9"/>
                <c:pt idx="0">
                  <c:v>73.099999999999994</c:v>
                </c:pt>
                <c:pt idx="1">
                  <c:v>52.4</c:v>
                </c:pt>
                <c:pt idx="2">
                  <c:v>46.7</c:v>
                </c:pt>
                <c:pt idx="3">
                  <c:v>43.7</c:v>
                </c:pt>
                <c:pt idx="4">
                  <c:v>27.1</c:v>
                </c:pt>
                <c:pt idx="5">
                  <c:v>26.7</c:v>
                </c:pt>
                <c:pt idx="6">
                  <c:v>23.8</c:v>
                </c:pt>
                <c:pt idx="7">
                  <c:v>0.7</c:v>
                </c:pt>
                <c:pt idx="8">
                  <c:v>0.6</c:v>
                </c:pt>
              </c:numCache>
            </c:numRef>
          </c:val>
          <c:extLst>
            <c:ext xmlns:c16="http://schemas.microsoft.com/office/drawing/2014/chart" uri="{C3380CC4-5D6E-409C-BE32-E72D297353CC}">
              <c16:uniqueId val="{00000000-7995-4EAB-B657-D72F3C356494}"/>
            </c:ext>
          </c:extLst>
        </c:ser>
        <c:ser>
          <c:idx val="1"/>
          <c:order val="1"/>
          <c:tx>
            <c:strRef>
              <c:f>'2'!$D$8</c:f>
              <c:strCache>
                <c:ptCount val="1"/>
                <c:pt idx="0">
                  <c:v>2016年11月調査（n=1312人、M.T.=304.6%）</c:v>
                </c:pt>
              </c:strCache>
            </c:strRef>
          </c:tx>
          <c:spPr>
            <a:solidFill>
              <a:srgbClr val="00468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'2'!$B$9:$B$17</c:f>
              <c:strCache>
                <c:ptCount val="9"/>
                <c:pt idx="0">
                  <c:v>がんで死に至る場合があるから</c:v>
                </c:pt>
                <c:pt idx="1">
                  <c:v>がんの治療や療養には、家族や親しい友人などに負担をかける場合があるから</c:v>
                </c:pt>
                <c:pt idx="2">
                  <c:v>がんそのものや治療により、痛みなどの症状が出る場合があるから</c:v>
                </c:pt>
                <c:pt idx="3">
                  <c:v>がんの治療費が高額になる場合があるから</c:v>
                </c:pt>
                <c:pt idx="4">
                  <c:v>がんによって仕事を長期間休むか、辞めざるをえない場合があるから</c:v>
                </c:pt>
                <c:pt idx="5">
                  <c:v>がんが治っても、後遺症が残る場合があるから</c:v>
                </c:pt>
                <c:pt idx="6">
                  <c:v>治療を受けるのに適切な医療機関を見つけるのが大変な場合があるから</c:v>
                </c:pt>
                <c:pt idx="7">
                  <c:v>その他</c:v>
                </c:pt>
                <c:pt idx="8">
                  <c:v>わからない</c:v>
                </c:pt>
              </c:strCache>
            </c:strRef>
          </c:cat>
          <c:val>
            <c:numRef>
              <c:f>'2'!$D$9:$D$17</c:f>
              <c:numCache>
                <c:formatCode>0.0</c:formatCode>
                <c:ptCount val="9"/>
                <c:pt idx="0">
                  <c:v>72.099999999999994</c:v>
                </c:pt>
                <c:pt idx="1">
                  <c:v>55.2</c:v>
                </c:pt>
                <c:pt idx="2">
                  <c:v>50</c:v>
                </c:pt>
                <c:pt idx="3">
                  <c:v>46.3</c:v>
                </c:pt>
                <c:pt idx="4">
                  <c:v>27.4</c:v>
                </c:pt>
                <c:pt idx="5">
                  <c:v>28.4</c:v>
                </c:pt>
                <c:pt idx="6">
                  <c:v>24.2</c:v>
                </c:pt>
                <c:pt idx="7">
                  <c:v>0.8</c:v>
                </c:pt>
                <c:pt idx="8">
                  <c:v>0.4</c:v>
                </c:pt>
              </c:numCache>
            </c:numRef>
          </c:val>
          <c:extLst>
            <c:ext xmlns:c16="http://schemas.microsoft.com/office/drawing/2014/chart" uri="{C3380CC4-5D6E-409C-BE32-E72D297353CC}">
              <c16:uniqueId val="{00000001-7995-4EAB-B657-D72F3C356494}"/>
            </c:ext>
          </c:extLst>
        </c:ser>
        <c:dLbls>
          <c:dLblPos val="outEnd"/>
          <c:showLegendKey val="0"/>
          <c:showVal val="1"/>
          <c:showCatName val="0"/>
          <c:showSerName val="0"/>
          <c:showPercent val="0"/>
          <c:showBubbleSize val="0"/>
        </c:dLbls>
        <c:gapWidth val="100"/>
        <c:axId val="559602264"/>
        <c:axId val="559601608"/>
      </c:barChart>
      <c:catAx>
        <c:axId val="5596022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59601608"/>
        <c:crosses val="autoZero"/>
        <c:auto val="1"/>
        <c:lblAlgn val="ctr"/>
        <c:lblOffset val="100"/>
        <c:noMultiLvlLbl val="0"/>
      </c:catAx>
      <c:valAx>
        <c:axId val="559601608"/>
        <c:scaling>
          <c:orientation val="minMax"/>
        </c:scaling>
        <c:delete val="0"/>
        <c:axPos val="t"/>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59602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0.93227</cdr:x>
      <cdr:y>0.04775</cdr:y>
    </cdr:from>
    <cdr:to>
      <cdr:x>1</cdr:x>
      <cdr:y>0.09019</cdr:y>
    </cdr:to>
    <cdr:sp macro="" textlink="">
      <cdr:nvSpPr>
        <cdr:cNvPr id="2" name="テキスト ボックス 1">
          <a:extLst xmlns:a="http://schemas.openxmlformats.org/drawingml/2006/main">
            <a:ext uri="{FF2B5EF4-FFF2-40B4-BE49-F238E27FC236}">
              <a16:creationId xmlns:a16="http://schemas.microsoft.com/office/drawing/2014/main" id="{4B5286DE-177F-C471-0F4A-DFD88B82F1D9}"/>
            </a:ext>
          </a:extLst>
        </cdr:cNvPr>
        <cdr:cNvSpPr txBox="1"/>
      </cdr:nvSpPr>
      <cdr:spPr>
        <a:xfrm xmlns:a="http://schemas.openxmlformats.org/drawingml/2006/main">
          <a:off x="5594350" y="228600"/>
          <a:ext cx="406401" cy="203200"/>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en-US" altLang="ja-JP" sz="1100">
              <a:solidFill>
                <a:schemeClr val="tx1">
                  <a:lumMod val="75000"/>
                  <a:lumOff val="25000"/>
                </a:schemeClr>
              </a:solidFill>
            </a:rPr>
            <a:t>(%)</a:t>
          </a:r>
          <a:endParaRPr kumimoji="1" lang="ja-JP" altLang="en-US" sz="1100">
            <a:solidFill>
              <a:schemeClr val="tx1">
                <a:lumMod val="75000"/>
                <a:lumOff val="25000"/>
              </a:schemeClr>
            </a:solidFill>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A928945-9F11-40E0-BD43-29546511A607}"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701F2B-C120-4833-800B-EB892562108D}" type="slidenum">
              <a:rPr kumimoji="1" lang="ja-JP" altLang="en-US" smtClean="0"/>
              <a:t>‹#›</a:t>
            </a:fld>
            <a:endParaRPr kumimoji="1" lang="ja-JP" altLang="en-US"/>
          </a:p>
        </p:txBody>
      </p:sp>
    </p:spTree>
    <p:extLst>
      <p:ext uri="{BB962C8B-B14F-4D97-AF65-F5344CB8AC3E}">
        <p14:creationId xmlns:p14="http://schemas.microsoft.com/office/powerpoint/2010/main" val="3308816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A928945-9F11-40E0-BD43-29546511A607}"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701F2B-C120-4833-800B-EB892562108D}" type="slidenum">
              <a:rPr kumimoji="1" lang="ja-JP" altLang="en-US" smtClean="0"/>
              <a:t>‹#›</a:t>
            </a:fld>
            <a:endParaRPr kumimoji="1" lang="ja-JP" altLang="en-US"/>
          </a:p>
        </p:txBody>
      </p:sp>
    </p:spTree>
    <p:extLst>
      <p:ext uri="{BB962C8B-B14F-4D97-AF65-F5344CB8AC3E}">
        <p14:creationId xmlns:p14="http://schemas.microsoft.com/office/powerpoint/2010/main" val="818117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A928945-9F11-40E0-BD43-29546511A607}"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701F2B-C120-4833-800B-EB892562108D}" type="slidenum">
              <a:rPr kumimoji="1" lang="ja-JP" altLang="en-US" smtClean="0"/>
              <a:t>‹#›</a:t>
            </a:fld>
            <a:endParaRPr kumimoji="1" lang="ja-JP" altLang="en-US"/>
          </a:p>
        </p:txBody>
      </p:sp>
    </p:spTree>
    <p:extLst>
      <p:ext uri="{BB962C8B-B14F-4D97-AF65-F5344CB8AC3E}">
        <p14:creationId xmlns:p14="http://schemas.microsoft.com/office/powerpoint/2010/main" val="1346654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2218179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08170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547185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289521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42576947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6417370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3157347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A928945-9F11-40E0-BD43-29546511A607}"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701F2B-C120-4833-800B-EB892562108D}" type="slidenum">
              <a:rPr kumimoji="1" lang="ja-JP" altLang="en-US" smtClean="0"/>
              <a:t>‹#›</a:t>
            </a:fld>
            <a:endParaRPr kumimoji="1" lang="ja-JP" altLang="en-US"/>
          </a:p>
        </p:txBody>
      </p:sp>
    </p:spTree>
    <p:extLst>
      <p:ext uri="{BB962C8B-B14F-4D97-AF65-F5344CB8AC3E}">
        <p14:creationId xmlns:p14="http://schemas.microsoft.com/office/powerpoint/2010/main" val="256802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A928945-9F11-40E0-BD43-29546511A607}"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701F2B-C120-4833-800B-EB892562108D}" type="slidenum">
              <a:rPr kumimoji="1" lang="ja-JP" altLang="en-US" smtClean="0"/>
              <a:t>‹#›</a:t>
            </a:fld>
            <a:endParaRPr kumimoji="1" lang="ja-JP" altLang="en-US"/>
          </a:p>
        </p:txBody>
      </p:sp>
    </p:spTree>
    <p:extLst>
      <p:ext uri="{BB962C8B-B14F-4D97-AF65-F5344CB8AC3E}">
        <p14:creationId xmlns:p14="http://schemas.microsoft.com/office/powerpoint/2010/main" val="384390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A928945-9F11-40E0-BD43-29546511A607}"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701F2B-C120-4833-800B-EB892562108D}" type="slidenum">
              <a:rPr kumimoji="1" lang="ja-JP" altLang="en-US" smtClean="0"/>
              <a:t>‹#›</a:t>
            </a:fld>
            <a:endParaRPr kumimoji="1" lang="ja-JP" altLang="en-US"/>
          </a:p>
        </p:txBody>
      </p:sp>
    </p:spTree>
    <p:extLst>
      <p:ext uri="{BB962C8B-B14F-4D97-AF65-F5344CB8AC3E}">
        <p14:creationId xmlns:p14="http://schemas.microsoft.com/office/powerpoint/2010/main" val="1274567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A928945-9F11-40E0-BD43-29546511A607}"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3701F2B-C120-4833-800B-EB892562108D}" type="slidenum">
              <a:rPr kumimoji="1" lang="ja-JP" altLang="en-US" smtClean="0"/>
              <a:t>‹#›</a:t>
            </a:fld>
            <a:endParaRPr kumimoji="1" lang="ja-JP" altLang="en-US"/>
          </a:p>
        </p:txBody>
      </p:sp>
    </p:spTree>
    <p:extLst>
      <p:ext uri="{BB962C8B-B14F-4D97-AF65-F5344CB8AC3E}">
        <p14:creationId xmlns:p14="http://schemas.microsoft.com/office/powerpoint/2010/main" val="3867314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A928945-9F11-40E0-BD43-29546511A607}"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3701F2B-C120-4833-800B-EB892562108D}" type="slidenum">
              <a:rPr kumimoji="1" lang="ja-JP" altLang="en-US" smtClean="0"/>
              <a:t>‹#›</a:t>
            </a:fld>
            <a:endParaRPr kumimoji="1" lang="ja-JP" altLang="en-US"/>
          </a:p>
        </p:txBody>
      </p:sp>
    </p:spTree>
    <p:extLst>
      <p:ext uri="{BB962C8B-B14F-4D97-AF65-F5344CB8AC3E}">
        <p14:creationId xmlns:p14="http://schemas.microsoft.com/office/powerpoint/2010/main" val="3128296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A928945-9F11-40E0-BD43-29546511A607}"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3701F2B-C120-4833-800B-EB892562108D}" type="slidenum">
              <a:rPr kumimoji="1" lang="ja-JP" altLang="en-US" smtClean="0"/>
              <a:t>‹#›</a:t>
            </a:fld>
            <a:endParaRPr kumimoji="1" lang="ja-JP" altLang="en-US"/>
          </a:p>
        </p:txBody>
      </p:sp>
    </p:spTree>
    <p:extLst>
      <p:ext uri="{BB962C8B-B14F-4D97-AF65-F5344CB8AC3E}">
        <p14:creationId xmlns:p14="http://schemas.microsoft.com/office/powerpoint/2010/main" val="1012065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A928945-9F11-40E0-BD43-29546511A607}"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701F2B-C120-4833-800B-EB892562108D}" type="slidenum">
              <a:rPr kumimoji="1" lang="ja-JP" altLang="en-US" smtClean="0"/>
              <a:t>‹#›</a:t>
            </a:fld>
            <a:endParaRPr kumimoji="1" lang="ja-JP" altLang="en-US"/>
          </a:p>
        </p:txBody>
      </p:sp>
    </p:spTree>
    <p:extLst>
      <p:ext uri="{BB962C8B-B14F-4D97-AF65-F5344CB8AC3E}">
        <p14:creationId xmlns:p14="http://schemas.microsoft.com/office/powerpoint/2010/main" val="3817311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A928945-9F11-40E0-BD43-29546511A607}"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701F2B-C120-4833-800B-EB892562108D}" type="slidenum">
              <a:rPr kumimoji="1" lang="ja-JP" altLang="en-US" smtClean="0"/>
              <a:t>‹#›</a:t>
            </a:fld>
            <a:endParaRPr kumimoji="1" lang="ja-JP" altLang="en-US"/>
          </a:p>
        </p:txBody>
      </p:sp>
    </p:spTree>
    <p:extLst>
      <p:ext uri="{BB962C8B-B14F-4D97-AF65-F5344CB8AC3E}">
        <p14:creationId xmlns:p14="http://schemas.microsoft.com/office/powerpoint/2010/main" val="3628029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A928945-9F11-40E0-BD43-29546511A607}"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701F2B-C120-4833-800B-EB892562108D}" type="slidenum">
              <a:rPr kumimoji="1" lang="ja-JP" altLang="en-US" smtClean="0"/>
              <a:t>‹#›</a:t>
            </a:fld>
            <a:endParaRPr kumimoji="1" lang="ja-JP" altLang="en-US"/>
          </a:p>
        </p:txBody>
      </p:sp>
    </p:spTree>
    <p:extLst>
      <p:ext uri="{BB962C8B-B14F-4D97-AF65-F5344CB8AC3E}">
        <p14:creationId xmlns:p14="http://schemas.microsoft.com/office/powerpoint/2010/main" val="3972382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1288613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64991677-A9C7-C8B1-451C-DA8A8A333BAC}"/>
              </a:ext>
            </a:extLst>
          </p:cNvPr>
          <p:cNvGraphicFramePr>
            <a:graphicFrameLocks/>
          </p:cNvGraphicFramePr>
          <p:nvPr>
            <p:extLst/>
          </p:nvPr>
        </p:nvGraphicFramePr>
        <p:xfrm>
          <a:off x="127000" y="1016000"/>
          <a:ext cx="8788400" cy="54229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98069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7</Words>
  <Application>Microsoft Office PowerPoint</Application>
  <PresentationFormat>画面に合わせる (4:3)</PresentationFormat>
  <Paragraphs>2</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vt:i4>
      </vt:variant>
    </vt:vector>
  </HeadingPairs>
  <TitlesOfParts>
    <vt:vector size="12" baseType="lpstr">
      <vt:lpstr>ＭＳ Ｐゴシック</vt:lpstr>
      <vt:lpstr>メイリオ</vt:lpstr>
      <vt:lpstr>游ゴシック</vt:lpstr>
      <vt:lpstr>游ゴシック Light</vt:lpstr>
      <vt:lpstr>Arial</vt:lpstr>
      <vt:lpstr>Calibri</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2022-09-14T08:49:14Z</dcterms:created>
  <dcterms:modified xsi:type="dcterms:W3CDTF">2022-09-14T08:49:14Z</dcterms:modified>
</cp:coreProperties>
</file>