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b="0" i="0" u="none" strike="noStrike" baseline="0" dirty="0"/>
              <a:t>がんをこわいと思う理由 </a:t>
            </a:r>
            <a:endParaRPr lang="ja-JP" alt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'2'!$C$8</c:f>
              <c:strCache>
                <c:ptCount val="1"/>
                <c:pt idx="0">
                  <c:v>今回調査（n=1183人、M.T.=294.8%）</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'2'!$B$9:$B$17</c:f>
              <c:strCache>
                <c:ptCount val="9"/>
                <c:pt idx="0">
                  <c:v>がんで死に至る場合があるから</c:v>
                </c:pt>
                <c:pt idx="1">
                  <c:v>がんの治療や療養には、家族や親しい友人などに負担をかける場合があるから</c:v>
                </c:pt>
                <c:pt idx="2">
                  <c:v>がんそのものや治療により、痛みなどの症状が出る場合があるから</c:v>
                </c:pt>
                <c:pt idx="3">
                  <c:v>がんの治療費が高額になる場合があるから</c:v>
                </c:pt>
                <c:pt idx="4">
                  <c:v>がんによって仕事を長期間休むか、辞めざるをえない場合があるから</c:v>
                </c:pt>
                <c:pt idx="5">
                  <c:v>がんが治っても、後遺症が残る場合があるから</c:v>
                </c:pt>
                <c:pt idx="6">
                  <c:v>治療を受けるのに適切な医療機関を見つけるのが大変な場合があるから</c:v>
                </c:pt>
                <c:pt idx="7">
                  <c:v>その他</c:v>
                </c:pt>
                <c:pt idx="8">
                  <c:v>わからない</c:v>
                </c:pt>
              </c:strCache>
            </c:strRef>
          </c:cat>
          <c:val>
            <c:numRef>
              <c:f>'2'!$C$9:$C$17</c:f>
              <c:numCache>
                <c:formatCode>0.0</c:formatCode>
                <c:ptCount val="9"/>
                <c:pt idx="0">
                  <c:v>73.099999999999994</c:v>
                </c:pt>
                <c:pt idx="1">
                  <c:v>52.4</c:v>
                </c:pt>
                <c:pt idx="2">
                  <c:v>46.7</c:v>
                </c:pt>
                <c:pt idx="3">
                  <c:v>43.7</c:v>
                </c:pt>
                <c:pt idx="4">
                  <c:v>27.1</c:v>
                </c:pt>
                <c:pt idx="5">
                  <c:v>26.7</c:v>
                </c:pt>
                <c:pt idx="6">
                  <c:v>23.8</c:v>
                </c:pt>
                <c:pt idx="7">
                  <c:v>0.7</c:v>
                </c:pt>
                <c:pt idx="8">
                  <c:v>0.6</c:v>
                </c:pt>
              </c:numCache>
            </c:numRef>
          </c:val>
          <c:extLst>
            <c:ext xmlns:c16="http://schemas.microsoft.com/office/drawing/2014/chart" uri="{C3380CC4-5D6E-409C-BE32-E72D297353CC}">
              <c16:uniqueId val="{00000000-7995-4EAB-B657-D72F3C356494}"/>
            </c:ext>
          </c:extLst>
        </c:ser>
        <c:ser>
          <c:idx val="1"/>
          <c:order val="1"/>
          <c:tx>
            <c:strRef>
              <c:f>'2'!$D$8</c:f>
              <c:strCache>
                <c:ptCount val="1"/>
                <c:pt idx="0">
                  <c:v>2016年11月調査（n=1312人、M.T.=304.6%）</c:v>
                </c:pt>
              </c:strCache>
            </c:strRef>
          </c:tx>
          <c:spPr>
            <a:solidFill>
              <a:srgbClr val="00468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'2'!$B$9:$B$17</c:f>
              <c:strCache>
                <c:ptCount val="9"/>
                <c:pt idx="0">
                  <c:v>がんで死に至る場合があるから</c:v>
                </c:pt>
                <c:pt idx="1">
                  <c:v>がんの治療や療養には、家族や親しい友人などに負担をかける場合があるから</c:v>
                </c:pt>
                <c:pt idx="2">
                  <c:v>がんそのものや治療により、痛みなどの症状が出る場合があるから</c:v>
                </c:pt>
                <c:pt idx="3">
                  <c:v>がんの治療費が高額になる場合があるから</c:v>
                </c:pt>
                <c:pt idx="4">
                  <c:v>がんによって仕事を長期間休むか、辞めざるをえない場合があるから</c:v>
                </c:pt>
                <c:pt idx="5">
                  <c:v>がんが治っても、後遺症が残る場合があるから</c:v>
                </c:pt>
                <c:pt idx="6">
                  <c:v>治療を受けるのに適切な医療機関を見つけるのが大変な場合があるから</c:v>
                </c:pt>
                <c:pt idx="7">
                  <c:v>その他</c:v>
                </c:pt>
                <c:pt idx="8">
                  <c:v>わからない</c:v>
                </c:pt>
              </c:strCache>
            </c:strRef>
          </c:cat>
          <c:val>
            <c:numRef>
              <c:f>'2'!$D$9:$D$17</c:f>
              <c:numCache>
                <c:formatCode>0.0</c:formatCode>
                <c:ptCount val="9"/>
                <c:pt idx="0">
                  <c:v>72.099999999999994</c:v>
                </c:pt>
                <c:pt idx="1">
                  <c:v>55.2</c:v>
                </c:pt>
                <c:pt idx="2">
                  <c:v>50</c:v>
                </c:pt>
                <c:pt idx="3">
                  <c:v>46.3</c:v>
                </c:pt>
                <c:pt idx="4">
                  <c:v>27.4</c:v>
                </c:pt>
                <c:pt idx="5">
                  <c:v>28.4</c:v>
                </c:pt>
                <c:pt idx="6">
                  <c:v>24.2</c:v>
                </c:pt>
                <c:pt idx="7">
                  <c:v>0.8</c:v>
                </c:pt>
                <c:pt idx="8">
                  <c:v>0.4</c:v>
                </c:pt>
              </c:numCache>
            </c:numRef>
          </c:val>
          <c:extLst>
            <c:ext xmlns:c16="http://schemas.microsoft.com/office/drawing/2014/chart" uri="{C3380CC4-5D6E-409C-BE32-E72D297353CC}">
              <c16:uniqueId val="{00000001-7995-4EAB-B657-D72F3C356494}"/>
            </c:ext>
          </c:extLst>
        </c:ser>
        <c:dLbls>
          <c:dLblPos val="outEnd"/>
          <c:showLegendKey val="0"/>
          <c:showVal val="1"/>
          <c:showCatName val="0"/>
          <c:showSerName val="0"/>
          <c:showPercent val="0"/>
          <c:showBubbleSize val="0"/>
        </c:dLbls>
        <c:gapWidth val="100"/>
        <c:axId val="559602264"/>
        <c:axId val="559601608"/>
      </c:barChart>
      <c:catAx>
        <c:axId val="55960226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9601608"/>
        <c:crosses val="autoZero"/>
        <c:auto val="1"/>
        <c:lblAlgn val="ctr"/>
        <c:lblOffset val="100"/>
        <c:noMultiLvlLbl val="0"/>
      </c:catAx>
      <c:valAx>
        <c:axId val="559601608"/>
        <c:scaling>
          <c:orientation val="minMax"/>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9602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0.93227</cdr:x>
      <cdr:y>0.04775</cdr:y>
    </cdr:from>
    <cdr:to>
      <cdr:x>1</cdr:x>
      <cdr:y>0.09019</cdr:y>
    </cdr:to>
    <cdr:sp macro="" textlink="">
      <cdr:nvSpPr>
        <cdr:cNvPr id="2" name="テキスト ボックス 1">
          <a:extLst xmlns:a="http://schemas.openxmlformats.org/drawingml/2006/main">
            <a:ext uri="{FF2B5EF4-FFF2-40B4-BE49-F238E27FC236}">
              <a16:creationId xmlns:a16="http://schemas.microsoft.com/office/drawing/2014/main" id="{4B5286DE-177F-C471-0F4A-DFD88B82F1D9}"/>
            </a:ext>
          </a:extLst>
        </cdr:cNvPr>
        <cdr:cNvSpPr txBox="1"/>
      </cdr:nvSpPr>
      <cdr:spPr>
        <a:xfrm xmlns:a="http://schemas.openxmlformats.org/drawingml/2006/main">
          <a:off x="5594350" y="228600"/>
          <a:ext cx="406401" cy="20320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en-US" altLang="ja-JP" sz="1100">
              <a:solidFill>
                <a:schemeClr val="tx1">
                  <a:lumMod val="75000"/>
                  <a:lumOff val="25000"/>
                </a:schemeClr>
              </a:solidFill>
            </a:rPr>
            <a:t>(%)</a:t>
          </a:r>
          <a:endParaRPr kumimoji="1" lang="ja-JP" altLang="en-US" sz="1100">
            <a:solidFill>
              <a:schemeClr val="tx1">
                <a:lumMod val="75000"/>
                <a:lumOff val="25000"/>
              </a:schemeClr>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3308816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81811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1346654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2218179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08170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547185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289521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4257694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41737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157347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256802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3843908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1274567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3867314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3128296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1012065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3817311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928945-9F11-40E0-BD43-29546511A607}"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3628029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A928945-9F11-40E0-BD43-29546511A607}"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701F2B-C120-4833-800B-EB892562108D}" type="slidenum">
              <a:rPr kumimoji="1" lang="ja-JP" altLang="en-US" smtClean="0"/>
              <a:t>‹#›</a:t>
            </a:fld>
            <a:endParaRPr kumimoji="1" lang="ja-JP" altLang="en-US"/>
          </a:p>
        </p:txBody>
      </p:sp>
    </p:spTree>
    <p:extLst>
      <p:ext uri="{BB962C8B-B14F-4D97-AF65-F5344CB8AC3E}">
        <p14:creationId xmlns:p14="http://schemas.microsoft.com/office/powerpoint/2010/main" val="3972382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288613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64991677-A9C7-C8B1-451C-DA8A8A333BAC}"/>
              </a:ext>
            </a:extLst>
          </p:cNvPr>
          <p:cNvGraphicFramePr>
            <a:graphicFrameLocks/>
          </p:cNvGraphicFramePr>
          <p:nvPr>
            <p:extLst/>
          </p:nvPr>
        </p:nvGraphicFramePr>
        <p:xfrm>
          <a:off x="127000" y="1016000"/>
          <a:ext cx="8788400" cy="5422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98069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7</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2022-09-14T08:49:14Z</dcterms:created>
  <dcterms:modified xsi:type="dcterms:W3CDTF">2022-09-14T08:49:14Z</dcterms:modified>
</cp:coreProperties>
</file>