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b="0" i="0" u="none" strike="noStrike" baseline="0" dirty="0"/>
              <a:t>がんに対する印象</a:t>
            </a:r>
            <a:endParaRPr lang="ja-JP" alt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21358392454219668"/>
          <c:y val="0.15860892388451445"/>
          <c:w val="0.75610172503114814"/>
          <c:h val="0.72046355426044184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'1'!$C$8</c:f>
              <c:strCache>
                <c:ptCount val="1"/>
                <c:pt idx="0">
                  <c:v>こわいと思わない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Pt>
            <c:idx val="5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A24F-4E0C-BACB-5524D13C295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'1'!$B$9:$B$21</c:f>
              <c:strCache>
                <c:ptCount val="13"/>
                <c:pt idx="0">
                  <c:v>[該当者数]</c:v>
                </c:pt>
                <c:pt idx="1">
                  <c:v>今回調査（1,647人）</c:v>
                </c:pt>
                <c:pt idx="2">
                  <c:v>2016年11月調査（1,815人）</c:v>
                </c:pt>
                <c:pt idx="3">
                  <c:v>[姓]</c:v>
                </c:pt>
                <c:pt idx="4">
                  <c:v>男性（774人）</c:v>
                </c:pt>
                <c:pt idx="5">
                  <c:v>女性（873人）</c:v>
                </c:pt>
                <c:pt idx="6">
                  <c:v>[年齢]</c:v>
                </c:pt>
                <c:pt idx="7">
                  <c:v>18～29歳（155人）</c:v>
                </c:pt>
                <c:pt idx="8">
                  <c:v>30～39歳（178人）</c:v>
                </c:pt>
                <c:pt idx="9">
                  <c:v>40～49歳（295人）</c:v>
                </c:pt>
                <c:pt idx="10">
                  <c:v>50～59歳（268人）</c:v>
                </c:pt>
                <c:pt idx="11">
                  <c:v>60～69歳（324人）</c:v>
                </c:pt>
                <c:pt idx="12">
                  <c:v>70歳以上（427人）</c:v>
                </c:pt>
              </c:strCache>
            </c:strRef>
          </c:cat>
          <c:val>
            <c:numRef>
              <c:f>'1'!$C$9:$C$21</c:f>
              <c:numCache>
                <c:formatCode>0.0_);[Red]\(0.0\)</c:formatCode>
                <c:ptCount val="13"/>
                <c:pt idx="1">
                  <c:v>15.4</c:v>
                </c:pt>
                <c:pt idx="2">
                  <c:v>15.8</c:v>
                </c:pt>
                <c:pt idx="4">
                  <c:v>16.5</c:v>
                </c:pt>
                <c:pt idx="5">
                  <c:v>14.3</c:v>
                </c:pt>
                <c:pt idx="7">
                  <c:v>11.6</c:v>
                </c:pt>
                <c:pt idx="8">
                  <c:v>12.9</c:v>
                </c:pt>
                <c:pt idx="9">
                  <c:v>12.5</c:v>
                </c:pt>
                <c:pt idx="10">
                  <c:v>12.3</c:v>
                </c:pt>
                <c:pt idx="11">
                  <c:v>17.600000000000001</c:v>
                </c:pt>
                <c:pt idx="12">
                  <c:v>19.899999999999999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24F-4E0C-BACB-5524D13C2951}"/>
            </c:ext>
          </c:extLst>
        </c:ser>
        <c:ser>
          <c:idx val="1"/>
          <c:order val="1"/>
          <c:tx>
            <c:strRef>
              <c:f>'1'!$D$8</c:f>
              <c:strCache>
                <c:ptCount val="1"/>
                <c:pt idx="0">
                  <c:v>どちらかといえばこわいと思わない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Pt>
            <c:idx val="5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A24F-4E0C-BACB-5524D13C295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'1'!$B$9:$B$21</c:f>
              <c:strCache>
                <c:ptCount val="13"/>
                <c:pt idx="0">
                  <c:v>[該当者数]</c:v>
                </c:pt>
                <c:pt idx="1">
                  <c:v>今回調査（1,647人）</c:v>
                </c:pt>
                <c:pt idx="2">
                  <c:v>2016年11月調査（1,815人）</c:v>
                </c:pt>
                <c:pt idx="3">
                  <c:v>[姓]</c:v>
                </c:pt>
                <c:pt idx="4">
                  <c:v>男性（774人）</c:v>
                </c:pt>
                <c:pt idx="5">
                  <c:v>女性（873人）</c:v>
                </c:pt>
                <c:pt idx="6">
                  <c:v>[年齢]</c:v>
                </c:pt>
                <c:pt idx="7">
                  <c:v>18～29歳（155人）</c:v>
                </c:pt>
                <c:pt idx="8">
                  <c:v>30～39歳（178人）</c:v>
                </c:pt>
                <c:pt idx="9">
                  <c:v>40～49歳（295人）</c:v>
                </c:pt>
                <c:pt idx="10">
                  <c:v>50～59歳（268人）</c:v>
                </c:pt>
                <c:pt idx="11">
                  <c:v>60～69歳（324人）</c:v>
                </c:pt>
                <c:pt idx="12">
                  <c:v>70歳以上（427人）</c:v>
                </c:pt>
              </c:strCache>
            </c:strRef>
          </c:cat>
          <c:val>
            <c:numRef>
              <c:f>'1'!$D$9:$D$21</c:f>
              <c:numCache>
                <c:formatCode>0.0_);[Red]\(0.0\)</c:formatCode>
                <c:ptCount val="13"/>
                <c:pt idx="1">
                  <c:v>11.5</c:v>
                </c:pt>
                <c:pt idx="2">
                  <c:v>11.1</c:v>
                </c:pt>
                <c:pt idx="4">
                  <c:v>12.9</c:v>
                </c:pt>
                <c:pt idx="5">
                  <c:v>10.199999999999999</c:v>
                </c:pt>
                <c:pt idx="7">
                  <c:v>9</c:v>
                </c:pt>
                <c:pt idx="8">
                  <c:v>5.6</c:v>
                </c:pt>
                <c:pt idx="9">
                  <c:v>11.2</c:v>
                </c:pt>
                <c:pt idx="10">
                  <c:v>11.2</c:v>
                </c:pt>
                <c:pt idx="11">
                  <c:v>11.4</c:v>
                </c:pt>
                <c:pt idx="12">
                  <c:v>15.2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24F-4E0C-BACB-5524D13C2951}"/>
            </c:ext>
          </c:extLst>
        </c:ser>
        <c:ser>
          <c:idx val="2"/>
          <c:order val="2"/>
          <c:tx>
            <c:strRef>
              <c:f>'1'!$E$8</c:f>
              <c:strCache>
                <c:ptCount val="1"/>
                <c:pt idx="0">
                  <c:v>わからない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Pt>
            <c:idx val="5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A24F-4E0C-BACB-5524D13C295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'1'!$B$9:$B$21</c:f>
              <c:strCache>
                <c:ptCount val="13"/>
                <c:pt idx="0">
                  <c:v>[該当者数]</c:v>
                </c:pt>
                <c:pt idx="1">
                  <c:v>今回調査（1,647人）</c:v>
                </c:pt>
                <c:pt idx="2">
                  <c:v>2016年11月調査（1,815人）</c:v>
                </c:pt>
                <c:pt idx="3">
                  <c:v>[姓]</c:v>
                </c:pt>
                <c:pt idx="4">
                  <c:v>男性（774人）</c:v>
                </c:pt>
                <c:pt idx="5">
                  <c:v>女性（873人）</c:v>
                </c:pt>
                <c:pt idx="6">
                  <c:v>[年齢]</c:v>
                </c:pt>
                <c:pt idx="7">
                  <c:v>18～29歳（155人）</c:v>
                </c:pt>
                <c:pt idx="8">
                  <c:v>30～39歳（178人）</c:v>
                </c:pt>
                <c:pt idx="9">
                  <c:v>40～49歳（295人）</c:v>
                </c:pt>
                <c:pt idx="10">
                  <c:v>50～59歳（268人）</c:v>
                </c:pt>
                <c:pt idx="11">
                  <c:v>60～69歳（324人）</c:v>
                </c:pt>
                <c:pt idx="12">
                  <c:v>70歳以上（427人）</c:v>
                </c:pt>
              </c:strCache>
            </c:strRef>
          </c:cat>
          <c:val>
            <c:numRef>
              <c:f>'1'!$E$9:$E$21</c:f>
              <c:numCache>
                <c:formatCode>0.0_);[Red]\(0.0\)</c:formatCode>
                <c:ptCount val="13"/>
                <c:pt idx="1">
                  <c:v>1.3</c:v>
                </c:pt>
                <c:pt idx="2">
                  <c:v>0.9</c:v>
                </c:pt>
                <c:pt idx="4">
                  <c:v>1.4</c:v>
                </c:pt>
                <c:pt idx="5">
                  <c:v>1.3</c:v>
                </c:pt>
                <c:pt idx="7">
                  <c:v>0</c:v>
                </c:pt>
                <c:pt idx="8">
                  <c:v>0.6</c:v>
                </c:pt>
                <c:pt idx="9">
                  <c:v>0.7</c:v>
                </c:pt>
                <c:pt idx="10">
                  <c:v>0.7</c:v>
                </c:pt>
                <c:pt idx="11">
                  <c:v>1.2</c:v>
                </c:pt>
                <c:pt idx="1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24F-4E0C-BACB-5524D13C2951}"/>
            </c:ext>
          </c:extLst>
        </c:ser>
        <c:ser>
          <c:idx val="3"/>
          <c:order val="3"/>
          <c:tx>
            <c:strRef>
              <c:f>'1'!$F$8</c:f>
              <c:strCache>
                <c:ptCount val="1"/>
                <c:pt idx="0">
                  <c:v>どちらかといえばこわいと思う</c:v>
                </c:pt>
              </c:strCache>
            </c:strRef>
          </c:tx>
          <c:spPr>
            <a:solidFill>
              <a:srgbClr val="6D89FF"/>
            </a:solidFill>
            <a:ln>
              <a:noFill/>
            </a:ln>
            <a:effectLst/>
          </c:spPr>
          <c:invertIfNegative val="0"/>
          <c:dPt>
            <c:idx val="5"/>
            <c:invertIfNegative val="0"/>
            <c:bubble3D val="0"/>
            <c:spPr>
              <a:solidFill>
                <a:srgbClr val="DB381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A24F-4E0C-BACB-5524D13C295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'1'!$B$9:$B$21</c:f>
              <c:strCache>
                <c:ptCount val="13"/>
                <c:pt idx="0">
                  <c:v>[該当者数]</c:v>
                </c:pt>
                <c:pt idx="1">
                  <c:v>今回調査（1,647人）</c:v>
                </c:pt>
                <c:pt idx="2">
                  <c:v>2016年11月調査（1,815人）</c:v>
                </c:pt>
                <c:pt idx="3">
                  <c:v>[姓]</c:v>
                </c:pt>
                <c:pt idx="4">
                  <c:v>男性（774人）</c:v>
                </c:pt>
                <c:pt idx="5">
                  <c:v>女性（873人）</c:v>
                </c:pt>
                <c:pt idx="6">
                  <c:v>[年齢]</c:v>
                </c:pt>
                <c:pt idx="7">
                  <c:v>18～29歳（155人）</c:v>
                </c:pt>
                <c:pt idx="8">
                  <c:v>30～39歳（178人）</c:v>
                </c:pt>
                <c:pt idx="9">
                  <c:v>40～49歳（295人）</c:v>
                </c:pt>
                <c:pt idx="10">
                  <c:v>50～59歳（268人）</c:v>
                </c:pt>
                <c:pt idx="11">
                  <c:v>60～69歳（324人）</c:v>
                </c:pt>
                <c:pt idx="12">
                  <c:v>70歳以上（427人）</c:v>
                </c:pt>
              </c:strCache>
            </c:strRef>
          </c:cat>
          <c:val>
            <c:numRef>
              <c:f>'1'!$F$9:$F$21</c:f>
              <c:numCache>
                <c:formatCode>0.0_);[Red]\(0.0\)</c:formatCode>
                <c:ptCount val="13"/>
                <c:pt idx="1">
                  <c:v>34.200000000000003</c:v>
                </c:pt>
                <c:pt idx="2">
                  <c:v>29.9</c:v>
                </c:pt>
                <c:pt idx="4">
                  <c:v>33.299999999999997</c:v>
                </c:pt>
                <c:pt idx="5">
                  <c:v>35.1</c:v>
                </c:pt>
                <c:pt idx="7">
                  <c:v>28.4</c:v>
                </c:pt>
                <c:pt idx="8">
                  <c:v>32.6</c:v>
                </c:pt>
                <c:pt idx="9">
                  <c:v>36.9</c:v>
                </c:pt>
                <c:pt idx="10">
                  <c:v>43.7</c:v>
                </c:pt>
                <c:pt idx="11">
                  <c:v>37</c:v>
                </c:pt>
                <c:pt idx="12">
                  <c:v>27.2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A24F-4E0C-BACB-5524D13C2951}"/>
            </c:ext>
          </c:extLst>
        </c:ser>
        <c:ser>
          <c:idx val="4"/>
          <c:order val="4"/>
          <c:tx>
            <c:strRef>
              <c:f>'1'!$G$8</c:f>
              <c:strCache>
                <c:ptCount val="1"/>
                <c:pt idx="0">
                  <c:v>こわいと思う</c:v>
                </c:pt>
              </c:strCache>
            </c:strRef>
          </c:tx>
          <c:spPr>
            <a:solidFill>
              <a:srgbClr val="71B2FF"/>
            </a:solidFill>
            <a:ln>
              <a:noFill/>
            </a:ln>
            <a:effectLst/>
          </c:spPr>
          <c:invertIfNegative val="0"/>
          <c:dPt>
            <c:idx val="5"/>
            <c:invertIfNegative val="0"/>
            <c:bubble3D val="0"/>
            <c:spPr>
              <a:solidFill>
                <a:srgbClr val="FF978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A24F-4E0C-BACB-5524D13C295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'1'!$B$9:$B$21</c:f>
              <c:strCache>
                <c:ptCount val="13"/>
                <c:pt idx="0">
                  <c:v>[該当者数]</c:v>
                </c:pt>
                <c:pt idx="1">
                  <c:v>今回調査（1,647人）</c:v>
                </c:pt>
                <c:pt idx="2">
                  <c:v>2016年11月調査（1,815人）</c:v>
                </c:pt>
                <c:pt idx="3">
                  <c:v>[姓]</c:v>
                </c:pt>
                <c:pt idx="4">
                  <c:v>男性（774人）</c:v>
                </c:pt>
                <c:pt idx="5">
                  <c:v>女性（873人）</c:v>
                </c:pt>
                <c:pt idx="6">
                  <c:v>[年齢]</c:v>
                </c:pt>
                <c:pt idx="7">
                  <c:v>18～29歳（155人）</c:v>
                </c:pt>
                <c:pt idx="8">
                  <c:v>30～39歳（178人）</c:v>
                </c:pt>
                <c:pt idx="9">
                  <c:v>40～49歳（295人）</c:v>
                </c:pt>
                <c:pt idx="10">
                  <c:v>50～59歳（268人）</c:v>
                </c:pt>
                <c:pt idx="11">
                  <c:v>60～69歳（324人）</c:v>
                </c:pt>
                <c:pt idx="12">
                  <c:v>70歳以上（427人）</c:v>
                </c:pt>
              </c:strCache>
            </c:strRef>
          </c:cat>
          <c:val>
            <c:numRef>
              <c:f>'1'!$G$9:$G$21</c:f>
              <c:numCache>
                <c:formatCode>0.0_);[Red]\(0.0\)</c:formatCode>
                <c:ptCount val="13"/>
                <c:pt idx="1">
                  <c:v>37.6</c:v>
                </c:pt>
                <c:pt idx="2">
                  <c:v>42.4</c:v>
                </c:pt>
                <c:pt idx="4">
                  <c:v>35.799999999999997</c:v>
                </c:pt>
                <c:pt idx="5">
                  <c:v>39.200000000000003</c:v>
                </c:pt>
                <c:pt idx="7">
                  <c:v>51</c:v>
                </c:pt>
                <c:pt idx="8">
                  <c:v>48.3</c:v>
                </c:pt>
                <c:pt idx="9">
                  <c:v>38.6</c:v>
                </c:pt>
                <c:pt idx="10">
                  <c:v>32.1</c:v>
                </c:pt>
                <c:pt idx="11">
                  <c:v>32.700000000000003</c:v>
                </c:pt>
                <c:pt idx="12">
                  <c:v>34.700000000000003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A24F-4E0C-BACB-5524D13C2951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100"/>
        <c:axId val="559599968"/>
        <c:axId val="559598328"/>
      </c:barChart>
      <c:catAx>
        <c:axId val="5595999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59598328"/>
        <c:crosses val="autoZero"/>
        <c:auto val="1"/>
        <c:lblAlgn val="ctr"/>
        <c:lblOffset val="100"/>
        <c:noMultiLvlLbl val="0"/>
      </c:catAx>
      <c:valAx>
        <c:axId val="559598328"/>
        <c:scaling>
          <c:orientation val="minMax"/>
          <c:max val="10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_);[Red]\(0.0\)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595999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0.2124</cdr:x>
      <cdr:y>0.15486</cdr:y>
    </cdr:from>
    <cdr:to>
      <cdr:x>0.41376</cdr:x>
      <cdr:y>0.20735</cdr:y>
    </cdr:to>
    <cdr:sp macro="" textlink="">
      <cdr:nvSpPr>
        <cdr:cNvPr id="2" name="左中かっこ 1">
          <a:extLst xmlns:a="http://schemas.openxmlformats.org/drawingml/2006/main">
            <a:ext uri="{FF2B5EF4-FFF2-40B4-BE49-F238E27FC236}">
              <a16:creationId xmlns:a16="http://schemas.microsoft.com/office/drawing/2014/main" id="{BB49990E-7958-9AE7-1A3C-CF8A1DF378FE}"/>
            </a:ext>
          </a:extLst>
        </cdr:cNvPr>
        <cdr:cNvSpPr/>
      </cdr:nvSpPr>
      <cdr:spPr>
        <a:xfrm xmlns:a="http://schemas.openxmlformats.org/drawingml/2006/main" rot="5400000">
          <a:off x="2212976" y="123825"/>
          <a:ext cx="254000" cy="1504951"/>
        </a:xfrm>
        <a:prstGeom xmlns:a="http://schemas.openxmlformats.org/drawingml/2006/main" prst="leftBrac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rtlCol="0" anchor="t"/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endParaRPr kumimoji="1" lang="ja-JP" altLang="en-US" sz="1100"/>
        </a:p>
      </cdr:txBody>
    </cdr:sp>
  </cdr:relSizeAnchor>
  <cdr:relSizeAnchor xmlns:cdr="http://schemas.openxmlformats.org/drawingml/2006/chartDrawing">
    <cdr:from>
      <cdr:x>0.42821</cdr:x>
      <cdr:y>0.15748</cdr:y>
    </cdr:from>
    <cdr:to>
      <cdr:x>0.96941</cdr:x>
      <cdr:y>0.20735</cdr:y>
    </cdr:to>
    <cdr:sp macro="" textlink="">
      <cdr:nvSpPr>
        <cdr:cNvPr id="3" name="左中かっこ 2">
          <a:extLst xmlns:a="http://schemas.openxmlformats.org/drawingml/2006/main">
            <a:ext uri="{FF2B5EF4-FFF2-40B4-BE49-F238E27FC236}">
              <a16:creationId xmlns:a16="http://schemas.microsoft.com/office/drawing/2014/main" id="{1354F003-5032-3E84-5CBC-83C8CCEDCD08}"/>
            </a:ext>
          </a:extLst>
        </cdr:cNvPr>
        <cdr:cNvSpPr/>
      </cdr:nvSpPr>
      <cdr:spPr>
        <a:xfrm xmlns:a="http://schemas.openxmlformats.org/drawingml/2006/main" rot="5400000">
          <a:off x="5102227" y="-1139823"/>
          <a:ext cx="241302" cy="4044951"/>
        </a:xfrm>
        <a:prstGeom xmlns:a="http://schemas.openxmlformats.org/drawingml/2006/main" prst="leftBrac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rtlCol="0" anchor="t"/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endParaRPr kumimoji="1" lang="ja-JP" altLang="en-US" sz="1100"/>
        </a:p>
      </cdr:txBody>
    </cdr:sp>
  </cdr:relSizeAnchor>
  <cdr:relSizeAnchor xmlns:cdr="http://schemas.openxmlformats.org/drawingml/2006/chartDrawing">
    <cdr:from>
      <cdr:x>0.15463</cdr:x>
      <cdr:y>0.08661</cdr:y>
    </cdr:from>
    <cdr:to>
      <cdr:x>0.45539</cdr:x>
      <cdr:y>0.17322</cdr:y>
    </cdr:to>
    <cdr:sp macro="" textlink="">
      <cdr:nvSpPr>
        <cdr:cNvPr id="4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A53C3230-C42D-B8F3-ACFF-C4DABFF45FA6}"/>
            </a:ext>
          </a:extLst>
        </cdr:cNvPr>
        <cdr:cNvSpPr txBox="1"/>
      </cdr:nvSpPr>
      <cdr:spPr>
        <a:xfrm xmlns:a="http://schemas.openxmlformats.org/drawingml/2006/main">
          <a:off x="1155700" y="419100"/>
          <a:ext cx="2247900" cy="41906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ja-JP" altLang="en-US"/>
            <a:t>こわいと思わない（小計）</a:t>
          </a:r>
          <a:r>
            <a:rPr lang="en-US" altLang="ja-JP"/>
            <a:t>26.8</a:t>
          </a:r>
          <a:r>
            <a:rPr lang="en-US" altLang="ja-JP" sz="1100">
              <a:solidFill>
                <a:schemeClr val="tx1">
                  <a:lumMod val="65000"/>
                  <a:lumOff val="35000"/>
                </a:schemeClr>
              </a:solidFill>
            </a:rPr>
            <a:t>%</a:t>
          </a:r>
        </a:p>
        <a:p xmlns:a="http://schemas.openxmlformats.org/drawingml/2006/main">
          <a:pPr algn="l"/>
          <a:endParaRPr lang="ja-JP" altLang="en-US" sz="110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0.55395</cdr:x>
      <cdr:y>0.08661</cdr:y>
    </cdr:from>
    <cdr:to>
      <cdr:x>0.85472</cdr:x>
      <cdr:y>0.17322</cdr:y>
    </cdr:to>
    <cdr:sp macro="" textlink="">
      <cdr:nvSpPr>
        <cdr:cNvPr id="5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6FB898AA-A12E-50DB-411F-C1D2638EDEE9}"/>
            </a:ext>
          </a:extLst>
        </cdr:cNvPr>
        <cdr:cNvSpPr txBox="1"/>
      </cdr:nvSpPr>
      <cdr:spPr>
        <a:xfrm xmlns:a="http://schemas.openxmlformats.org/drawingml/2006/main">
          <a:off x="4140200" y="419100"/>
          <a:ext cx="2247900" cy="41906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ja-JP" altLang="en-US"/>
            <a:t>こわいと思う（小計）</a:t>
          </a:r>
          <a:r>
            <a:rPr lang="en-US" altLang="ja-JP"/>
            <a:t>71.8</a:t>
          </a:r>
          <a:r>
            <a:rPr lang="en-US" altLang="ja-JP" sz="1100">
              <a:solidFill>
                <a:schemeClr val="tx1">
                  <a:lumMod val="65000"/>
                  <a:lumOff val="35000"/>
                </a:schemeClr>
              </a:solidFill>
            </a:rPr>
            <a:t>%</a:t>
          </a:r>
        </a:p>
        <a:p xmlns:a="http://schemas.openxmlformats.org/drawingml/2006/main">
          <a:pPr algn="l"/>
          <a:endParaRPr lang="ja-JP" altLang="en-US" sz="110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0.94562</cdr:x>
      <cdr:y>0.92913</cdr:y>
    </cdr:from>
    <cdr:to>
      <cdr:x>1</cdr:x>
      <cdr:y>0.97113</cdr:y>
    </cdr:to>
    <cdr:sp macro="" textlink="">
      <cdr:nvSpPr>
        <cdr:cNvPr id="6" name="テキスト ボックス 5">
          <a:extLst xmlns:a="http://schemas.openxmlformats.org/drawingml/2006/main">
            <a:ext uri="{FF2B5EF4-FFF2-40B4-BE49-F238E27FC236}">
              <a16:creationId xmlns:a16="http://schemas.microsoft.com/office/drawing/2014/main" id="{6DC4D0E2-8A16-B356-AEDB-456E2375F91C}"/>
            </a:ext>
          </a:extLst>
        </cdr:cNvPr>
        <cdr:cNvSpPr txBox="1"/>
      </cdr:nvSpPr>
      <cdr:spPr>
        <a:xfrm xmlns:a="http://schemas.openxmlformats.org/drawingml/2006/main">
          <a:off x="7067550" y="4495800"/>
          <a:ext cx="406401" cy="20320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en-US" altLang="ja-JP" sz="1100">
              <a:solidFill>
                <a:schemeClr val="tx1">
                  <a:lumMod val="75000"/>
                  <a:lumOff val="25000"/>
                </a:schemeClr>
              </a:solidFill>
            </a:rPr>
            <a:t>(%)</a:t>
          </a:r>
          <a:endParaRPr kumimoji="1" lang="ja-JP" altLang="en-US" sz="1100">
            <a:solidFill>
              <a:schemeClr val="tx1">
                <a:lumMod val="75000"/>
                <a:lumOff val="25000"/>
              </a:schemeClr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438EB-4D91-4746-A771-5BC9BD93B2B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87BDC-5E01-4D33-8AF0-BAB467376E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156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438EB-4D91-4746-A771-5BC9BD93B2B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87BDC-5E01-4D33-8AF0-BAB467376E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4665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438EB-4D91-4746-A771-5BC9BD93B2B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87BDC-5E01-4D33-8AF0-BAB467376E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3375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78859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23293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1085357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67238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1190774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76593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4673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438EB-4D91-4746-A771-5BC9BD93B2B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87BDC-5E01-4D33-8AF0-BAB467376E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1059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438EB-4D91-4746-A771-5BC9BD93B2B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87BDC-5E01-4D33-8AF0-BAB467376E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2127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438EB-4D91-4746-A771-5BC9BD93B2B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87BDC-5E01-4D33-8AF0-BAB467376E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1217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438EB-4D91-4746-A771-5BC9BD93B2B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87BDC-5E01-4D33-8AF0-BAB467376E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8891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438EB-4D91-4746-A771-5BC9BD93B2B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87BDC-5E01-4D33-8AF0-BAB467376E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961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438EB-4D91-4746-A771-5BC9BD93B2B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87BDC-5E01-4D33-8AF0-BAB467376E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9426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438EB-4D91-4746-A771-5BC9BD93B2B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87BDC-5E01-4D33-8AF0-BAB467376E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2290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438EB-4D91-4746-A771-5BC9BD93B2B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87BDC-5E01-4D33-8AF0-BAB467376E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844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E438EB-4D91-4746-A771-5BC9BD93B2B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87BDC-5E01-4D33-8AF0-BAB467376E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4302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6350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D488029B-6FD6-9D45-8D2C-E682D6B66D82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0" y="939800"/>
          <a:ext cx="8851900" cy="5460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48663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2022-09-14T08:49:13Z</dcterms:created>
  <dcterms:modified xsi:type="dcterms:W3CDTF">2022-09-14T08:49:13Z</dcterms:modified>
</cp:coreProperties>
</file>