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活動種類別実施組合数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69E6-4DCA-A662-D977CC04CEC0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69E6-4DCA-A662-D977CC04CEC0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69E6-4DCA-A662-D977CC04CEC0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69E6-4DCA-A662-D977CC04CEC0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69E6-4DCA-A662-D977CC04CEC0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69E6-4DCA-A662-D977CC04CEC0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69E6-4DCA-A662-D977CC04CEC0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69E6-4DCA-A662-D977CC04CEC0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69E6-4DCA-A662-D977CC04CEC0}"/>
              </c:ext>
            </c:extLst>
          </c:dPt>
          <c:dPt>
            <c:idx val="1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69E6-4DCA-A662-D977CC04CEC0}"/>
              </c:ext>
            </c:extLst>
          </c:dPt>
          <c:dPt>
            <c:idx val="1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A-69E6-4DCA-A662-D977CC04CEC0}"/>
              </c:ext>
            </c:extLst>
          </c:dPt>
          <c:dPt>
            <c:idx val="1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B-69E6-4DCA-A662-D977CC04CEC0}"/>
              </c:ext>
            </c:extLst>
          </c:dPt>
          <c:dPt>
            <c:idx val="1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C-69E6-4DCA-A662-D977CC04CEC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'8'!$B$8:$B$21</c:f>
              <c:strCache>
                <c:ptCount val="14"/>
                <c:pt idx="1">
                  <c:v>子育て支援活動</c:v>
                </c:pt>
                <c:pt idx="2">
                  <c:v>家事援助活動</c:v>
                </c:pt>
                <c:pt idx="3">
                  <c:v>食事会</c:v>
                </c:pt>
                <c:pt idx="4">
                  <c:v>居場所の提供(サロン)</c:v>
                </c:pt>
                <c:pt idx="5">
                  <c:v>介護予防活動</c:v>
                </c:pt>
                <c:pt idx="6">
                  <c:v>移動支援</c:v>
                </c:pt>
                <c:pt idx="7">
                  <c:v>相談支援</c:v>
                </c:pt>
                <c:pt idx="8">
                  <c:v>食に関する活動</c:v>
                </c:pt>
                <c:pt idx="9">
                  <c:v>文化活動</c:v>
                </c:pt>
                <c:pt idx="10">
                  <c:v>被災地支援</c:v>
                </c:pt>
                <c:pt idx="11">
                  <c:v>防災・減災活動</c:v>
                </c:pt>
                <c:pt idx="12">
                  <c:v>助成活動</c:v>
                </c:pt>
                <c:pt idx="13">
                  <c:v>その他</c:v>
                </c:pt>
              </c:strCache>
            </c:strRef>
          </c:cat>
          <c:val>
            <c:numRef>
              <c:f>'8'!$C$8:$C$21</c:f>
              <c:numCache>
                <c:formatCode>General</c:formatCode>
                <c:ptCount val="14"/>
                <c:pt idx="1">
                  <c:v>106</c:v>
                </c:pt>
                <c:pt idx="2" formatCode="0">
                  <c:v>83</c:v>
                </c:pt>
                <c:pt idx="3" formatCode="0">
                  <c:v>75</c:v>
                </c:pt>
                <c:pt idx="4" formatCode="0">
                  <c:v>120</c:v>
                </c:pt>
                <c:pt idx="5" formatCode="0">
                  <c:v>78</c:v>
                </c:pt>
                <c:pt idx="6" formatCode="0">
                  <c:v>23</c:v>
                </c:pt>
                <c:pt idx="7" formatCode="0">
                  <c:v>93</c:v>
                </c:pt>
                <c:pt idx="8" formatCode="0">
                  <c:v>188</c:v>
                </c:pt>
                <c:pt idx="9" formatCode="0">
                  <c:v>202</c:v>
                </c:pt>
                <c:pt idx="10" formatCode="0">
                  <c:v>94</c:v>
                </c:pt>
                <c:pt idx="11" formatCode="0">
                  <c:v>95</c:v>
                </c:pt>
                <c:pt idx="12" formatCode="0">
                  <c:v>68</c:v>
                </c:pt>
                <c:pt idx="13" formatCode="0">
                  <c:v>264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69E6-4DCA-A662-D977CC04CE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667131088"/>
        <c:axId val="1667132736"/>
      </c:barChart>
      <c:catAx>
        <c:axId val="166713108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667132736"/>
        <c:crosses val="autoZero"/>
        <c:auto val="1"/>
        <c:lblAlgn val="ctr"/>
        <c:lblOffset val="100"/>
        <c:noMultiLvlLbl val="0"/>
      </c:catAx>
      <c:valAx>
        <c:axId val="1667132736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6671310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F75EA-F9A0-4002-866D-3EA5830EA15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153C1-CC16-4570-A799-ED503694F2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5967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F75EA-F9A0-4002-866D-3EA5830EA15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153C1-CC16-4570-A799-ED503694F2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891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F75EA-F9A0-4002-866D-3EA5830EA15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153C1-CC16-4570-A799-ED503694F2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87085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60074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162314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378831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6696688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7073570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56977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44614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F75EA-F9A0-4002-866D-3EA5830EA15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153C1-CC16-4570-A799-ED503694F2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1604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F75EA-F9A0-4002-866D-3EA5830EA15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153C1-CC16-4570-A799-ED503694F2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4909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F75EA-F9A0-4002-866D-3EA5830EA15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153C1-CC16-4570-A799-ED503694F2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9351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F75EA-F9A0-4002-866D-3EA5830EA15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153C1-CC16-4570-A799-ED503694F2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422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F75EA-F9A0-4002-866D-3EA5830EA15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153C1-CC16-4570-A799-ED503694F2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6239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F75EA-F9A0-4002-866D-3EA5830EA15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153C1-CC16-4570-A799-ED503694F2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9853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F75EA-F9A0-4002-866D-3EA5830EA15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153C1-CC16-4570-A799-ED503694F2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1494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F75EA-F9A0-4002-866D-3EA5830EA15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153C1-CC16-4570-A799-ED503694F2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0478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F75EA-F9A0-4002-866D-3EA5830EA15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9153C1-CC16-4570-A799-ED503694F2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7105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8828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230DD876-CF91-F8A0-1F10-2CD568786C9F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52400" y="1047750"/>
          <a:ext cx="8705850" cy="5381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90500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2022-09-14T08:46:22Z</dcterms:created>
  <dcterms:modified xsi:type="dcterms:W3CDTF">2022-09-14T08:46:22Z</dcterms:modified>
</cp:coreProperties>
</file>