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 医療事業（病院、診療所等）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'5'!$B$9</c:f>
              <c:strCache>
                <c:ptCount val="1"/>
                <c:pt idx="0">
                  <c:v>事業高（億円）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E7396CFE-BD50-1B46-8E20-CA693BF2BABD}" type="VALUE">
                      <a:rPr lang="en-US" altLang="ja-JP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6B8-4E4A-A33E-976847027CC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C197669E-F3AD-0647-BB73-61911329636A}" type="VALUE">
                      <a:rPr lang="en-US" altLang="ja-JP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6B8-4E4A-A33E-976847027CC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68ECD993-E4A0-4F44-A2DF-3D71BEC34203}" type="VALUE">
                      <a:rPr lang="en-US" altLang="ja-JP"/>
                      <a:pPr/>
                      <a:t>[値]</a:t>
                    </a:fld>
                    <a:endParaRPr lang="ja-JP" alt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6B8-4E4A-A33E-976847027C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'5'!$C$8:$E$8</c:f>
              <c:strCache>
                <c:ptCount val="3"/>
                <c:pt idx="0">
                  <c:v>2019年度</c:v>
                </c:pt>
                <c:pt idx="1">
                  <c:v>2020年度</c:v>
                </c:pt>
                <c:pt idx="2">
                  <c:v>2021年度</c:v>
                </c:pt>
              </c:strCache>
            </c:strRef>
          </c:cat>
          <c:val>
            <c:numRef>
              <c:f>'5'!$C$9:$E$9</c:f>
              <c:numCache>
                <c:formatCode>#,##0_);[Red]\(#,##0\)</c:formatCode>
                <c:ptCount val="3"/>
                <c:pt idx="0">
                  <c:v>2815</c:v>
                </c:pt>
                <c:pt idx="1">
                  <c:v>2994</c:v>
                </c:pt>
                <c:pt idx="2">
                  <c:v>2763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6B8-4E4A-A33E-976847027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35074992"/>
        <c:axId val="1634923312"/>
      </c:barChart>
      <c:lineChart>
        <c:grouping val="standard"/>
        <c:varyColors val="0"/>
        <c:ser>
          <c:idx val="1"/>
          <c:order val="1"/>
          <c:tx>
            <c:strRef>
              <c:f>'5'!$B$10</c:f>
              <c:strCache>
                <c:ptCount val="1"/>
                <c:pt idx="0">
                  <c:v>組合数</c:v>
                </c:pt>
              </c:strCache>
            </c:strRef>
          </c:tx>
          <c:spPr>
            <a:ln w="28575" cap="rnd">
              <a:solidFill>
                <a:srgbClr val="00468B"/>
              </a:solidFill>
              <a:round/>
            </a:ln>
            <a:effectLst/>
          </c:spPr>
          <c:marker>
            <c:symbol val="diamond"/>
            <c:size val="8"/>
            <c:spPr>
              <a:solidFill>
                <a:srgbClr val="00468B"/>
              </a:solidFill>
              <a:ln w="9525">
                <a:solidFill>
                  <a:srgbClr val="00468B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54166007015634E-2"/>
                  <c:y val="-4.6100647514449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B8-4E4A-A33E-976847027CCB}"/>
                </c:ext>
              </c:extLst>
            </c:dLbl>
            <c:dLbl>
              <c:idx val="1"/>
              <c:layout>
                <c:manualLayout>
                  <c:x val="-5.2619436088864803E-2"/>
                  <c:y val="-4.14905827630041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B8-4E4A-A33E-976847027CCB}"/>
                </c:ext>
              </c:extLst>
            </c:dLbl>
            <c:dLbl>
              <c:idx val="2"/>
              <c:layout>
                <c:manualLayout>
                  <c:x val="-4.4311104074833428E-2"/>
                  <c:y val="-4.1490582763004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B8-4E4A-A33E-976847027C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'5'!$C$8:$E$8</c:f>
              <c:strCache>
                <c:ptCount val="3"/>
                <c:pt idx="0">
                  <c:v>2019年度</c:v>
                </c:pt>
                <c:pt idx="1">
                  <c:v>2020年度</c:v>
                </c:pt>
                <c:pt idx="2">
                  <c:v>2021年度</c:v>
                </c:pt>
              </c:strCache>
            </c:strRef>
          </c:cat>
          <c:val>
            <c:numRef>
              <c:f>'5'!$C$10:$E$10</c:f>
              <c:numCache>
                <c:formatCode>0</c:formatCode>
                <c:ptCount val="3"/>
                <c:pt idx="0">
                  <c:v>109</c:v>
                </c:pt>
                <c:pt idx="1">
                  <c:v>113</c:v>
                </c:pt>
                <c:pt idx="2">
                  <c:v>107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6B8-4E4A-A33E-976847027C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4246400"/>
        <c:axId val="384243952"/>
      </c:lineChart>
      <c:catAx>
        <c:axId val="1635074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34923312"/>
        <c:crosses val="autoZero"/>
        <c:auto val="1"/>
        <c:lblAlgn val="ctr"/>
        <c:lblOffset val="100"/>
        <c:noMultiLvlLbl val="0"/>
      </c:catAx>
      <c:valAx>
        <c:axId val="16349233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635074992"/>
        <c:crosses val="autoZero"/>
        <c:crossBetween val="between"/>
      </c:valAx>
      <c:valAx>
        <c:axId val="384243952"/>
        <c:scaling>
          <c:orientation val="minMax"/>
          <c:min val="0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84246400"/>
        <c:crosses val="max"/>
        <c:crossBetween val="between"/>
      </c:valAx>
      <c:catAx>
        <c:axId val="384246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424395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252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0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676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10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3685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7128467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134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39255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9021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5898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5000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70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71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64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014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6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21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2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E49CA-B5ED-4D4B-BD33-B0EEDB3EEED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0B66-4C22-4B72-9881-260A5C0BD5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18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5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7A8D6C72-5C9D-BD4C-43FC-7F460AD05BC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00025" y="1047750"/>
          <a:ext cx="8743950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088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2022-09-14T08:46:25Z</dcterms:created>
  <dcterms:modified xsi:type="dcterms:W3CDTF">2022-09-14T08:46:25Z</dcterms:modified>
</cp:coreProperties>
</file>