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共済事業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'4'!$B$9</c:f>
              <c:strCache>
                <c:ptCount val="1"/>
                <c:pt idx="0">
                  <c:v>受入共済掛金額（億円）</c:v>
                </c:pt>
              </c:strCache>
            </c:strRef>
          </c:tx>
          <c:spPr>
            <a:solidFill>
              <a:srgbClr val="2A3151"/>
            </a:solidFill>
            <a:ln>
              <a:solidFill>
                <a:srgbClr val="2A3151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97654F99-7930-1F4C-9449-77F2F6CEA89D}" type="VALUE">
                      <a:rPr lang="en-US" altLang="ja-JP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2047-485C-A819-7901E29F8D4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B4539839-04B6-9245-9CD8-7EC14B0523BF}" type="VALUE">
                      <a:rPr lang="en-US" altLang="ja-JP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047-485C-A819-7901E29F8D4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44F097F8-E4DA-144F-963E-B879E0847471}" type="VALUE">
                      <a:rPr lang="en-US" altLang="ja-JP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2047-485C-A819-7901E29F8D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'4'!$C$8:$E$8</c:f>
              <c:strCache>
                <c:ptCount val="3"/>
                <c:pt idx="0">
                  <c:v>2019年度</c:v>
                </c:pt>
                <c:pt idx="1">
                  <c:v>2020年度</c:v>
                </c:pt>
                <c:pt idx="2">
                  <c:v>2021年度</c:v>
                </c:pt>
              </c:strCache>
            </c:strRef>
          </c:cat>
          <c:val>
            <c:numRef>
              <c:f>'4'!$C$9:$E$9</c:f>
              <c:numCache>
                <c:formatCode>#,##0_);[Red]\(#,##0\)</c:formatCode>
                <c:ptCount val="3"/>
                <c:pt idx="0">
                  <c:v>16405</c:v>
                </c:pt>
                <c:pt idx="1">
                  <c:v>16350</c:v>
                </c:pt>
                <c:pt idx="2">
                  <c:v>16480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047-485C-A819-7901E29F8D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9"/>
        <c:axId val="1230433472"/>
        <c:axId val="1230486800"/>
      </c:barChart>
      <c:lineChart>
        <c:grouping val="standard"/>
        <c:varyColors val="0"/>
        <c:ser>
          <c:idx val="1"/>
          <c:order val="1"/>
          <c:tx>
            <c:strRef>
              <c:f>'4'!$B$10</c:f>
              <c:strCache>
                <c:ptCount val="1"/>
                <c:pt idx="0">
                  <c:v>組合数</c:v>
                </c:pt>
              </c:strCache>
            </c:strRef>
          </c:tx>
          <c:spPr>
            <a:ln w="28575" cap="rnd">
              <a:solidFill>
                <a:srgbClr val="0071BC"/>
              </a:solidFill>
              <a:round/>
            </a:ln>
            <a:effectLst/>
          </c:spPr>
          <c:marker>
            <c:symbol val="triangle"/>
            <c:size val="10"/>
            <c:spPr>
              <a:solidFill>
                <a:srgbClr val="0071BC"/>
              </a:solidFill>
              <a:ln w="9525">
                <a:solidFill>
                  <a:srgbClr val="0071BC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'4'!$C$8:$E$8</c:f>
              <c:strCache>
                <c:ptCount val="3"/>
                <c:pt idx="0">
                  <c:v>2019年度</c:v>
                </c:pt>
                <c:pt idx="1">
                  <c:v>2020年度</c:v>
                </c:pt>
                <c:pt idx="2">
                  <c:v>2021年度</c:v>
                </c:pt>
              </c:strCache>
            </c:strRef>
          </c:cat>
          <c:val>
            <c:numRef>
              <c:f>'4'!$C$10:$E$10</c:f>
              <c:numCache>
                <c:formatCode>General</c:formatCode>
                <c:ptCount val="3"/>
                <c:pt idx="0">
                  <c:v>110</c:v>
                </c:pt>
                <c:pt idx="1">
                  <c:v>112</c:v>
                </c:pt>
                <c:pt idx="2">
                  <c:v>122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047-485C-A819-7901E29F8D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4468848"/>
        <c:axId val="384467200"/>
      </c:lineChart>
      <c:catAx>
        <c:axId val="123043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30486800"/>
        <c:crosses val="autoZero"/>
        <c:auto val="1"/>
        <c:lblAlgn val="ctr"/>
        <c:lblOffset val="100"/>
        <c:noMultiLvlLbl val="0"/>
      </c:catAx>
      <c:valAx>
        <c:axId val="1230486800"/>
        <c:scaling>
          <c:orientation val="minMax"/>
          <c:max val="2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30433472"/>
        <c:crosses val="autoZero"/>
        <c:crossBetween val="between"/>
      </c:valAx>
      <c:valAx>
        <c:axId val="384467200"/>
        <c:scaling>
          <c:orientation val="minMax"/>
          <c:max val="130"/>
          <c:min val="0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84468848"/>
        <c:crosses val="max"/>
        <c:crossBetween val="between"/>
      </c:valAx>
      <c:catAx>
        <c:axId val="3844688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8446720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950E9-F910-48E5-9E79-17815820724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C6611-B3BC-474D-892C-D85F5A5B3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7560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950E9-F910-48E5-9E79-17815820724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C6611-B3BC-474D-892C-D85F5A5B3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1973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950E9-F910-48E5-9E79-17815820724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C6611-B3BC-474D-892C-D85F5A5B3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736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484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7809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574258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263296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659401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37206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226300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950E9-F910-48E5-9E79-17815820724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C6611-B3BC-474D-892C-D85F5A5B3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136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950E9-F910-48E5-9E79-17815820724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C6611-B3BC-474D-892C-D85F5A5B3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7815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950E9-F910-48E5-9E79-17815820724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C6611-B3BC-474D-892C-D85F5A5B3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108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950E9-F910-48E5-9E79-17815820724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C6611-B3BC-474D-892C-D85F5A5B3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8382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950E9-F910-48E5-9E79-17815820724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C6611-B3BC-474D-892C-D85F5A5B3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058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950E9-F910-48E5-9E79-17815820724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C6611-B3BC-474D-892C-D85F5A5B3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040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950E9-F910-48E5-9E79-17815820724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C6611-B3BC-474D-892C-D85F5A5B3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598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950E9-F910-48E5-9E79-17815820724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C6611-B3BC-474D-892C-D85F5A5B3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7630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950E9-F910-48E5-9E79-17815820724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C6611-B3BC-474D-892C-D85F5A5B3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9675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103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6B1B299A-B446-DA63-7687-398C333BA5DD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304801" y="1317851"/>
          <a:ext cx="8562974" cy="5168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4814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2022-09-14T08:46:26Z</dcterms:created>
  <dcterms:modified xsi:type="dcterms:W3CDTF">2022-09-14T08:46:26Z</dcterms:modified>
</cp:coreProperties>
</file>