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テレワークの導入目的の推移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2018年(n=402)</c:v>
                </c:pt>
              </c:strCache>
            </c:strRef>
          </c:tx>
          <c:spPr>
            <a:solidFill>
              <a:srgbClr val="00215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E2-4973-A3AD-3F8F1687EF54}"/>
                </c:ext>
              </c:extLst>
            </c:dLbl>
            <c:dLbl>
              <c:idx val="1"/>
              <c:layout>
                <c:manualLayout>
                  <c:x val="-1.5175975034235611E-16"/>
                  <c:y val="4.8721071863580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E2-4973-A3AD-3F8F1687EF54}"/>
                </c:ext>
              </c:extLst>
            </c:dLbl>
            <c:dLbl>
              <c:idx val="2"/>
              <c:layout>
                <c:manualLayout>
                  <c:x val="-1.5175975034235611E-16"/>
                  <c:y val="2.4360535931790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E2-4973-A3AD-3F8F1687EF54}"/>
                </c:ext>
              </c:extLst>
            </c:dLbl>
            <c:dLbl>
              <c:idx val="3"/>
              <c:layout>
                <c:manualLayout>
                  <c:x val="0"/>
                  <c:y val="2.4360535931790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E2-4973-A3AD-3F8F1687EF54}"/>
                </c:ext>
              </c:extLst>
            </c:dLbl>
            <c:dLbl>
              <c:idx val="4"/>
              <c:layout>
                <c:manualLayout>
                  <c:x val="0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E2-4973-A3AD-3F8F1687EF54}"/>
                </c:ext>
              </c:extLst>
            </c:dLbl>
            <c:dLbl>
              <c:idx val="5"/>
              <c:layout>
                <c:manualLayout>
                  <c:x val="-7.5879875171178056E-17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E2-4973-A3AD-3F8F1687EF54}"/>
                </c:ext>
              </c:extLst>
            </c:dLbl>
            <c:dLbl>
              <c:idx val="6"/>
              <c:layout>
                <c:manualLayout>
                  <c:x val="0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E2-4973-A3AD-3F8F1687EF54}"/>
                </c:ext>
              </c:extLst>
            </c:dLbl>
            <c:dLbl>
              <c:idx val="7"/>
              <c:layout>
                <c:manualLayout>
                  <c:x val="-7.5879875171178056E-17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E2-4973-A3AD-3F8F1687EF54}"/>
                </c:ext>
              </c:extLst>
            </c:dLbl>
            <c:dLbl>
              <c:idx val="8"/>
              <c:layout>
                <c:manualLayout>
                  <c:x val="0"/>
                  <c:y val="4.872107186358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E2-4973-A3AD-3F8F1687EF54}"/>
                </c:ext>
              </c:extLst>
            </c:dLbl>
            <c:dLbl>
              <c:idx val="9"/>
              <c:layout>
                <c:manualLayout>
                  <c:x val="0"/>
                  <c:y val="4.8721071863580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E2-4973-A3AD-3F8F1687EF54}"/>
                </c:ext>
              </c:extLst>
            </c:dLbl>
            <c:dLbl>
              <c:idx val="10"/>
              <c:layout>
                <c:manualLayout>
                  <c:x val="-2.06947504750837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DE2-4973-A3AD-3F8F1687EF54}"/>
                </c:ext>
              </c:extLst>
            </c:dLbl>
            <c:dLbl>
              <c:idx val="12"/>
              <c:layout>
                <c:manualLayout>
                  <c:x val="-7.5879875171178056E-17"/>
                  <c:y val="4.87210718635809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DE2-4973-A3AD-3F8F1687EF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'4'!$B$9:$B$21</c:f>
              <c:strCache>
                <c:ptCount val="13"/>
                <c:pt idx="0">
                  <c:v>非常時（地震、台風、大雪、感染症の流行など）の事業継続に備えて</c:v>
                </c:pt>
                <c:pt idx="1">
                  <c:v>勤務者の移動時間の短縮・混雑回避</c:v>
                </c:pt>
                <c:pt idx="2">
                  <c:v>業務の効率性（生産性）の向上</c:v>
                </c:pt>
                <c:pt idx="3">
                  <c:v>勤務者のワークライフバランスの向上</c:v>
                </c:pt>
                <c:pt idx="4">
                  <c:v>障害者、高齢者、介護・育児中の社員などへの対応</c:v>
                </c:pt>
                <c:pt idx="5">
                  <c:v>長時間労働の削減</c:v>
                </c:pt>
                <c:pt idx="6">
                  <c:v>人材の雇用確保・流出の防止</c:v>
                </c:pt>
                <c:pt idx="7">
                  <c:v>オフィスコストの削減</c:v>
                </c:pt>
                <c:pt idx="8">
                  <c:v>業務の創造性の向上</c:v>
                </c:pt>
                <c:pt idx="9">
                  <c:v>顧客満足度の向上</c:v>
                </c:pt>
                <c:pt idx="10">
                  <c:v>省エネルギー、節電対策</c:v>
                </c:pt>
                <c:pt idx="11">
                  <c:v>交通代替によるCO2削減等地球温暖化防止</c:v>
                </c:pt>
                <c:pt idx="12">
                  <c:v>その他</c:v>
                </c:pt>
              </c:strCache>
            </c:strRef>
          </c:cat>
          <c:val>
            <c:numRef>
              <c:f>'4'!$C$9:$C$21</c:f>
              <c:numCache>
                <c:formatCode>0.0_ </c:formatCode>
                <c:ptCount val="13"/>
                <c:pt idx="0">
                  <c:v>15.1</c:v>
                </c:pt>
                <c:pt idx="1">
                  <c:v>48.5</c:v>
                </c:pt>
                <c:pt idx="2">
                  <c:v>56.1</c:v>
                </c:pt>
                <c:pt idx="3">
                  <c:v>21.7</c:v>
                </c:pt>
                <c:pt idx="4">
                  <c:v>26</c:v>
                </c:pt>
                <c:pt idx="5">
                  <c:v>0</c:v>
                </c:pt>
                <c:pt idx="6">
                  <c:v>18.2</c:v>
                </c:pt>
                <c:pt idx="7">
                  <c:v>4.8</c:v>
                </c:pt>
                <c:pt idx="8">
                  <c:v>9</c:v>
                </c:pt>
                <c:pt idx="9">
                  <c:v>15.3</c:v>
                </c:pt>
                <c:pt idx="10">
                  <c:v>0.5</c:v>
                </c:pt>
                <c:pt idx="11">
                  <c:v>1.4</c:v>
                </c:pt>
                <c:pt idx="1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E2-4973-A3AD-3F8F1687EF54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2019年(n=427)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DE2-4973-A3AD-3F8F1687EF54}"/>
                </c:ext>
              </c:extLst>
            </c:dLbl>
            <c:dLbl>
              <c:idx val="12"/>
              <c:layout>
                <c:manualLayout>
                  <c:x val="0"/>
                  <c:y val="2.436053593179228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DE2-4973-A3AD-3F8F1687EF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'4'!$B$9:$B$21</c:f>
              <c:strCache>
                <c:ptCount val="13"/>
                <c:pt idx="0">
                  <c:v>非常時（地震、台風、大雪、感染症の流行など）の事業継続に備えて</c:v>
                </c:pt>
                <c:pt idx="1">
                  <c:v>勤務者の移動時間の短縮・混雑回避</c:v>
                </c:pt>
                <c:pt idx="2">
                  <c:v>業務の効率性（生産性）の向上</c:v>
                </c:pt>
                <c:pt idx="3">
                  <c:v>勤務者のワークライフバランスの向上</c:v>
                </c:pt>
                <c:pt idx="4">
                  <c:v>障害者、高齢者、介護・育児中の社員などへの対応</c:v>
                </c:pt>
                <c:pt idx="5">
                  <c:v>長時間労働の削減</c:v>
                </c:pt>
                <c:pt idx="6">
                  <c:v>人材の雇用確保・流出の防止</c:v>
                </c:pt>
                <c:pt idx="7">
                  <c:v>オフィスコストの削減</c:v>
                </c:pt>
                <c:pt idx="8">
                  <c:v>業務の創造性の向上</c:v>
                </c:pt>
                <c:pt idx="9">
                  <c:v>顧客満足度の向上</c:v>
                </c:pt>
                <c:pt idx="10">
                  <c:v>省エネルギー、節電対策</c:v>
                </c:pt>
                <c:pt idx="11">
                  <c:v>交通代替によるCO2削減等地球温暖化防止</c:v>
                </c:pt>
                <c:pt idx="12">
                  <c:v>その他</c:v>
                </c:pt>
              </c:strCache>
            </c:strRef>
          </c:cat>
          <c:val>
            <c:numRef>
              <c:f>'4'!$D$9:$D$21</c:f>
              <c:numCache>
                <c:formatCode>0.0_ </c:formatCode>
                <c:ptCount val="13"/>
                <c:pt idx="0">
                  <c:v>26</c:v>
                </c:pt>
                <c:pt idx="1">
                  <c:v>46.8</c:v>
                </c:pt>
                <c:pt idx="2">
                  <c:v>68.3</c:v>
                </c:pt>
                <c:pt idx="3">
                  <c:v>46.9</c:v>
                </c:pt>
                <c:pt idx="4">
                  <c:v>27.9</c:v>
                </c:pt>
                <c:pt idx="5">
                  <c:v>26.8</c:v>
                </c:pt>
                <c:pt idx="6">
                  <c:v>18.5</c:v>
                </c:pt>
                <c:pt idx="7">
                  <c:v>6.5</c:v>
                </c:pt>
                <c:pt idx="8">
                  <c:v>7.1</c:v>
                </c:pt>
                <c:pt idx="9">
                  <c:v>15.1</c:v>
                </c:pt>
                <c:pt idx="10">
                  <c:v>1.8</c:v>
                </c:pt>
                <c:pt idx="11">
                  <c:v>0</c:v>
                </c:pt>
                <c:pt idx="1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DE2-4973-A3AD-3F8F1687EF54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2020年 (n=1,054)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0"/>
                  <c:y val="-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DE2-4973-A3AD-3F8F1687EF54}"/>
                </c:ext>
              </c:extLst>
            </c:dLbl>
            <c:dLbl>
              <c:idx val="8"/>
              <c:layout>
                <c:manualLayout>
                  <c:x val="0"/>
                  <c:y val="-4.872107186358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DE2-4973-A3AD-3F8F1687EF54}"/>
                </c:ext>
              </c:extLst>
            </c:dLbl>
            <c:dLbl>
              <c:idx val="9"/>
              <c:layout>
                <c:manualLayout>
                  <c:x val="-7.5879875171178056E-17"/>
                  <c:y val="-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DE2-4973-A3AD-3F8F1687EF54}"/>
                </c:ext>
              </c:extLst>
            </c:dLbl>
            <c:dLbl>
              <c:idx val="10"/>
              <c:layout>
                <c:manualLayout>
                  <c:x val="0"/>
                  <c:y val="-2.43605359317904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DE2-4973-A3AD-3F8F1687EF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'4'!$B$9:$B$21</c:f>
              <c:strCache>
                <c:ptCount val="13"/>
                <c:pt idx="0">
                  <c:v>非常時（地震、台風、大雪、感染症の流行など）の事業継続に備えて</c:v>
                </c:pt>
                <c:pt idx="1">
                  <c:v>勤務者の移動時間の短縮・混雑回避</c:v>
                </c:pt>
                <c:pt idx="2">
                  <c:v>業務の効率性（生産性）の向上</c:v>
                </c:pt>
                <c:pt idx="3">
                  <c:v>勤務者のワークライフバランスの向上</c:v>
                </c:pt>
                <c:pt idx="4">
                  <c:v>障害者、高齢者、介護・育児中の社員などへの対応</c:v>
                </c:pt>
                <c:pt idx="5">
                  <c:v>長時間労働の削減</c:v>
                </c:pt>
                <c:pt idx="6">
                  <c:v>人材の雇用確保・流出の防止</c:v>
                </c:pt>
                <c:pt idx="7">
                  <c:v>オフィスコストの削減</c:v>
                </c:pt>
                <c:pt idx="8">
                  <c:v>業務の創造性の向上</c:v>
                </c:pt>
                <c:pt idx="9">
                  <c:v>顧客満足度の向上</c:v>
                </c:pt>
                <c:pt idx="10">
                  <c:v>省エネルギー、節電対策</c:v>
                </c:pt>
                <c:pt idx="11">
                  <c:v>交通代替によるCO2削減等地球温暖化防止</c:v>
                </c:pt>
                <c:pt idx="12">
                  <c:v>その他</c:v>
                </c:pt>
              </c:strCache>
            </c:strRef>
          </c:cat>
          <c:val>
            <c:numRef>
              <c:f>'4'!$E$9:$E$21</c:f>
              <c:numCache>
                <c:formatCode>0.0_ </c:formatCode>
                <c:ptCount val="13"/>
                <c:pt idx="0">
                  <c:v>68.3</c:v>
                </c:pt>
                <c:pt idx="1">
                  <c:v>43.1</c:v>
                </c:pt>
                <c:pt idx="2">
                  <c:v>29.7</c:v>
                </c:pt>
                <c:pt idx="3">
                  <c:v>28.4</c:v>
                </c:pt>
                <c:pt idx="4">
                  <c:v>17</c:v>
                </c:pt>
                <c:pt idx="5">
                  <c:v>11.8</c:v>
                </c:pt>
                <c:pt idx="6">
                  <c:v>5.3</c:v>
                </c:pt>
                <c:pt idx="7">
                  <c:v>4.5</c:v>
                </c:pt>
                <c:pt idx="8">
                  <c:v>3.9</c:v>
                </c:pt>
                <c:pt idx="9">
                  <c:v>3.3</c:v>
                </c:pt>
                <c:pt idx="10">
                  <c:v>1.1000000000000001</c:v>
                </c:pt>
                <c:pt idx="11">
                  <c:v>0</c:v>
                </c:pt>
                <c:pt idx="12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7DE2-4973-A3AD-3F8F1687EF5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723207224"/>
        <c:axId val="723213784"/>
      </c:barChart>
      <c:catAx>
        <c:axId val="7232072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3213784"/>
        <c:crosses val="autoZero"/>
        <c:auto val="1"/>
        <c:lblAlgn val="ctr"/>
        <c:lblOffset val="100"/>
        <c:noMultiLvlLbl val="0"/>
      </c:catAx>
      <c:valAx>
        <c:axId val="7232137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23207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0.93789</cdr:x>
      <cdr:y>0.04567</cdr:y>
    </cdr:from>
    <cdr:to>
      <cdr:x>1</cdr:x>
      <cdr:y>0.10096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2FCBE232-76D8-B699-14C5-C4F48FEED79A}"/>
            </a:ext>
          </a:extLst>
        </cdr:cNvPr>
        <cdr:cNvSpPr txBox="1"/>
      </cdr:nvSpPr>
      <cdr:spPr>
        <a:xfrm xmlns:a="http://schemas.openxmlformats.org/drawingml/2006/main">
          <a:off x="5753100" y="241300"/>
          <a:ext cx="381000" cy="2921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74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1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55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55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125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95692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35297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990400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3600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652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11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34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8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29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56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5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70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0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ED90A-F997-4DEA-855A-7AD8587F9AA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E3B37-E2F0-4494-A80F-55C01F8E4B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777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560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40CFE60-5196-5B83-57F5-238333C90A93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3199" y="1016000"/>
          <a:ext cx="8563429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4348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2022-09-14T08:50:33Z</dcterms:created>
  <dcterms:modified xsi:type="dcterms:W3CDTF">2022-09-14T08:50:33Z</dcterms:modified>
</cp:coreProperties>
</file>