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テレワークの効果の推移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'5'!$C$8</c:f>
              <c:strCache>
                <c:ptCount val="1"/>
                <c:pt idx="0">
                  <c:v>非常に
効果があった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'5'!$B$9:$B$11</c:f>
              <c:strCache>
                <c:ptCount val="3"/>
                <c:pt idx="0">
                  <c:v>2018年(n=402)</c:v>
                </c:pt>
                <c:pt idx="1">
                  <c:v>2019年(n=427)</c:v>
                </c:pt>
                <c:pt idx="2">
                  <c:v>2020年(n=1,054)</c:v>
                </c:pt>
              </c:strCache>
            </c:strRef>
          </c:cat>
          <c:val>
            <c:numRef>
              <c:f>'5'!$C$9:$C$11</c:f>
              <c:numCache>
                <c:formatCode>0.0_ </c:formatCode>
                <c:ptCount val="3"/>
                <c:pt idx="0">
                  <c:v>21.1</c:v>
                </c:pt>
                <c:pt idx="1">
                  <c:v>24.9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B7-4016-8EBA-D80084F49F0B}"/>
            </c:ext>
          </c:extLst>
        </c:ser>
        <c:ser>
          <c:idx val="1"/>
          <c:order val="1"/>
          <c:tx>
            <c:strRef>
              <c:f>'5'!$D$8</c:f>
              <c:strCache>
                <c:ptCount val="1"/>
                <c:pt idx="0">
                  <c:v>ある程度
効果があった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'5'!$B$9:$B$11</c:f>
              <c:strCache>
                <c:ptCount val="3"/>
                <c:pt idx="0">
                  <c:v>2018年(n=402)</c:v>
                </c:pt>
                <c:pt idx="1">
                  <c:v>2019年(n=427)</c:v>
                </c:pt>
                <c:pt idx="2">
                  <c:v>2020年(n=1,054)</c:v>
                </c:pt>
              </c:strCache>
            </c:strRef>
          </c:cat>
          <c:val>
            <c:numRef>
              <c:f>'5'!$D$9:$D$11</c:f>
              <c:numCache>
                <c:formatCode>0.0_ </c:formatCode>
                <c:ptCount val="3"/>
                <c:pt idx="0">
                  <c:v>58.1</c:v>
                </c:pt>
                <c:pt idx="1">
                  <c:v>58.8</c:v>
                </c:pt>
                <c:pt idx="2">
                  <c:v>58.8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B7-4016-8EBA-D80084F49F0B}"/>
            </c:ext>
          </c:extLst>
        </c:ser>
        <c:ser>
          <c:idx val="2"/>
          <c:order val="2"/>
          <c:tx>
            <c:strRef>
              <c:f>'5'!$E$8</c:f>
              <c:strCache>
                <c:ptCount val="1"/>
                <c:pt idx="0">
                  <c:v>あまり効果が
なかった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700909577314229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B7-4016-8EBA-D80084F49F0B}"/>
                </c:ext>
              </c:extLst>
            </c:dLbl>
            <c:dLbl>
              <c:idx val="1"/>
              <c:layout>
                <c:manualLayout>
                  <c:x val="-1.9261637239165328E-2"/>
                  <c:y val="5.5936297627913923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B7-4016-8EBA-D80084F49F0B}"/>
                </c:ext>
              </c:extLst>
            </c:dLbl>
            <c:dLbl>
              <c:idx val="2"/>
              <c:layout>
                <c:manualLayout>
                  <c:x val="-2.1401819154628142E-3"/>
                  <c:y val="1.1187259525582785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B7-4016-8EBA-D80084F49F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'5'!$B$9:$B$11</c:f>
              <c:strCache>
                <c:ptCount val="3"/>
                <c:pt idx="0">
                  <c:v>2018年(n=402)</c:v>
                </c:pt>
                <c:pt idx="1">
                  <c:v>2019年(n=427)</c:v>
                </c:pt>
                <c:pt idx="2">
                  <c:v>2020年(n=1,054)</c:v>
                </c:pt>
              </c:strCache>
            </c:strRef>
          </c:cat>
          <c:val>
            <c:numRef>
              <c:f>'5'!$E$9:$E$11</c:f>
              <c:numCache>
                <c:formatCode>0.0_ </c:formatCode>
                <c:ptCount val="3"/>
                <c:pt idx="0">
                  <c:v>1</c:v>
                </c:pt>
                <c:pt idx="1">
                  <c:v>0.3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6B7-4016-8EBA-D80084F49F0B}"/>
            </c:ext>
          </c:extLst>
        </c:ser>
        <c:ser>
          <c:idx val="3"/>
          <c:order val="3"/>
          <c:tx>
            <c:strRef>
              <c:f>'5'!$F$8</c:f>
              <c:strCache>
                <c:ptCount val="1"/>
                <c:pt idx="0">
                  <c:v>マイナスの効果
があった</c:v>
                </c:pt>
              </c:strCache>
            </c:strRef>
          </c:tx>
          <c:spPr>
            <a:solidFill>
              <a:srgbClr val="4074A8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9261637239165328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6B7-4016-8EBA-D80084F49F0B}"/>
                </c:ext>
              </c:extLst>
            </c:dLbl>
            <c:dLbl>
              <c:idx val="1"/>
              <c:layout>
                <c:manualLayout>
                  <c:x val="1.0700909577314071E-2"/>
                  <c:y val="2.4024456902714898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6B7-4016-8EBA-D80084F49F0B}"/>
                </c:ext>
              </c:extLst>
            </c:dLbl>
            <c:dLbl>
              <c:idx val="2"/>
              <c:layout>
                <c:manualLayout>
                  <c:x val="6.420545746388443E-3"/>
                  <c:y val="1.1187259525582785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6B7-4016-8EBA-D80084F49F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'5'!$B$9:$B$11</c:f>
              <c:strCache>
                <c:ptCount val="3"/>
                <c:pt idx="0">
                  <c:v>2018年(n=402)</c:v>
                </c:pt>
                <c:pt idx="1">
                  <c:v>2019年(n=427)</c:v>
                </c:pt>
                <c:pt idx="2">
                  <c:v>2020年(n=1,054)</c:v>
                </c:pt>
              </c:strCache>
            </c:strRef>
          </c:cat>
          <c:val>
            <c:numRef>
              <c:f>'5'!$F$9:$F$11</c:f>
              <c:numCache>
                <c:formatCode>0.0_ 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6B7-4016-8EBA-D80084F49F0B}"/>
            </c:ext>
          </c:extLst>
        </c:ser>
        <c:ser>
          <c:idx val="4"/>
          <c:order val="4"/>
          <c:tx>
            <c:strRef>
              <c:f>'5'!$G$8</c:f>
              <c:strCache>
                <c:ptCount val="1"/>
                <c:pt idx="0">
                  <c:v>効果はよく
分からない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'5'!$B$9:$B$11</c:f>
              <c:strCache>
                <c:ptCount val="3"/>
                <c:pt idx="0">
                  <c:v>2018年(n=402)</c:v>
                </c:pt>
                <c:pt idx="1">
                  <c:v>2019年(n=427)</c:v>
                </c:pt>
                <c:pt idx="2">
                  <c:v>2020年(n=1,054)</c:v>
                </c:pt>
              </c:strCache>
            </c:strRef>
          </c:cat>
          <c:val>
            <c:numRef>
              <c:f>'5'!$G$9:$G$11</c:f>
              <c:numCache>
                <c:formatCode>0.0_ </c:formatCode>
                <c:ptCount val="3"/>
                <c:pt idx="0">
                  <c:v>16.899999999999999</c:v>
                </c:pt>
                <c:pt idx="1">
                  <c:v>12</c:v>
                </c:pt>
                <c:pt idx="2">
                  <c:v>20.6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6B7-4016-8EBA-D80084F49F0B}"/>
            </c:ext>
          </c:extLst>
        </c:ser>
        <c:ser>
          <c:idx val="5"/>
          <c:order val="5"/>
          <c:tx>
            <c:strRef>
              <c:f>'5'!$H$8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4094CD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0729613733905579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6B7-4016-8EBA-D80084F49F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'5'!$B$9:$B$11</c:f>
              <c:strCache>
                <c:ptCount val="3"/>
                <c:pt idx="0">
                  <c:v>2018年(n=402)</c:v>
                </c:pt>
                <c:pt idx="1">
                  <c:v>2019年(n=427)</c:v>
                </c:pt>
                <c:pt idx="2">
                  <c:v>2020年(n=1,054)</c:v>
                </c:pt>
              </c:strCache>
            </c:strRef>
          </c:cat>
          <c:val>
            <c:numRef>
              <c:f>'5'!$H$9:$H$11</c:f>
              <c:numCache>
                <c:formatCode>0.0_ </c:formatCode>
                <c:ptCount val="3"/>
                <c:pt idx="0">
                  <c:v>2.9</c:v>
                </c:pt>
                <c:pt idx="1">
                  <c:v>4.0999999999999996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6B7-4016-8EBA-D80084F49F0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690558072"/>
        <c:axId val="690556432"/>
      </c:barChart>
      <c:catAx>
        <c:axId val="690558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90556432"/>
        <c:crosses val="autoZero"/>
        <c:auto val="1"/>
        <c:lblAlgn val="ctr"/>
        <c:lblOffset val="100"/>
        <c:noMultiLvlLbl val="0"/>
      </c:catAx>
      <c:valAx>
        <c:axId val="690556432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90558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0.93562</cdr:x>
      <cdr:y>0.0512</cdr:y>
    </cdr:from>
    <cdr:to>
      <cdr:x>1</cdr:x>
      <cdr:y>0.1348</cdr:y>
    </cdr:to>
    <cdr:sp macro="" textlink="">
      <cdr:nvSpPr>
        <cdr:cNvPr id="2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9B9C260C-DB3E-627D-FE2F-AF304030A8A4}"/>
            </a:ext>
          </a:extLst>
        </cdr:cNvPr>
        <cdr:cNvSpPr txBox="1"/>
      </cdr:nvSpPr>
      <cdr:spPr>
        <a:xfrm xmlns:a="http://schemas.openxmlformats.org/drawingml/2006/main">
          <a:off x="5537200" y="215900"/>
          <a:ext cx="381000" cy="3524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9AA6-C46E-4D46-9D84-28AF1BF43F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8AEF-666F-4D1C-98A2-2EDE402D3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76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9AA6-C46E-4D46-9D84-28AF1BF43F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8AEF-666F-4D1C-98A2-2EDE402D3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661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9AA6-C46E-4D46-9D84-28AF1BF43F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8AEF-666F-4D1C-98A2-2EDE402D3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651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889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744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32383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21996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43015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25221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0865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9AA6-C46E-4D46-9D84-28AF1BF43F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8AEF-666F-4D1C-98A2-2EDE402D3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200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9AA6-C46E-4D46-9D84-28AF1BF43F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8AEF-666F-4D1C-98A2-2EDE402D3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223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9AA6-C46E-4D46-9D84-28AF1BF43F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8AEF-666F-4D1C-98A2-2EDE402D3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952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9AA6-C46E-4D46-9D84-28AF1BF43F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8AEF-666F-4D1C-98A2-2EDE402D3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00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9AA6-C46E-4D46-9D84-28AF1BF43F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8AEF-666F-4D1C-98A2-2EDE402D3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59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9AA6-C46E-4D46-9D84-28AF1BF43F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8AEF-666F-4D1C-98A2-2EDE402D3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4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9AA6-C46E-4D46-9D84-28AF1BF43F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8AEF-666F-4D1C-98A2-2EDE402D3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57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9AA6-C46E-4D46-9D84-28AF1BF43F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8AEF-666F-4D1C-98A2-2EDE402D3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27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99AA6-C46E-4D46-9D84-28AF1BF43F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98AEF-666F-4D1C-98A2-2EDE402D39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34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96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3883593-8BB2-EFDD-CC70-49CD6E6F01D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7000" y="977900"/>
          <a:ext cx="8788400" cy="551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075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2022-09-14T08:49:40Z</dcterms:created>
  <dcterms:modified xsi:type="dcterms:W3CDTF">2022-09-14T08:49:41Z</dcterms:modified>
</cp:coreProperties>
</file>