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テレワークの導入状況の推移（産業分類別）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5.1707266258619322E-2"/>
          <c:y val="0.12447660098522166"/>
          <c:w val="0.85553056545302153"/>
          <c:h val="0.508872086032349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'2'!$C$8</c:f>
              <c:strCache>
                <c:ptCount val="1"/>
                <c:pt idx="0">
                  <c:v>2018年(n=2,119)</c:v>
                </c:pt>
              </c:strCache>
            </c:strRef>
          </c:tx>
          <c:spPr>
            <a:solidFill>
              <a:srgbClr val="00215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'2'!$B$9:$B$17</c:f>
              <c:strCache>
                <c:ptCount val="9"/>
                <c:pt idx="0">
                  <c:v>全体</c:v>
                </c:pt>
                <c:pt idx="1">
                  <c:v>建設業</c:v>
                </c:pt>
                <c:pt idx="2">
                  <c:v>製造業</c:v>
                </c:pt>
                <c:pt idx="3">
                  <c:v>運輸業・郵便業</c:v>
                </c:pt>
                <c:pt idx="4">
                  <c:v>卸売・小売業</c:v>
                </c:pt>
                <c:pt idx="5">
                  <c:v>金融・保険業</c:v>
                </c:pt>
                <c:pt idx="6">
                  <c:v>不動産業</c:v>
                </c:pt>
                <c:pt idx="7">
                  <c:v>情報通信業</c:v>
                </c:pt>
                <c:pt idx="8">
                  <c:v>サービス業、その他</c:v>
                </c:pt>
              </c:strCache>
            </c:strRef>
          </c:cat>
          <c:val>
            <c:numRef>
              <c:f>'2'!$C$9:$C$17</c:f>
              <c:numCache>
                <c:formatCode>0.0_ </c:formatCode>
                <c:ptCount val="9"/>
                <c:pt idx="0">
                  <c:v>19</c:v>
                </c:pt>
                <c:pt idx="1">
                  <c:v>18.8</c:v>
                </c:pt>
                <c:pt idx="2">
                  <c:v>20.8</c:v>
                </c:pt>
                <c:pt idx="3">
                  <c:v>8.6999999999999993</c:v>
                </c:pt>
                <c:pt idx="4">
                  <c:v>19.899999999999999</c:v>
                </c:pt>
                <c:pt idx="5">
                  <c:v>37.6</c:v>
                </c:pt>
                <c:pt idx="6">
                  <c:v>16.600000000000001</c:v>
                </c:pt>
                <c:pt idx="7">
                  <c:v>39.9</c:v>
                </c:pt>
                <c:pt idx="8">
                  <c:v>15.9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F7-42B1-AAFB-1F55EF088C88}"/>
            </c:ext>
          </c:extLst>
        </c:ser>
        <c:ser>
          <c:idx val="1"/>
          <c:order val="1"/>
          <c:tx>
            <c:strRef>
              <c:f>'2'!$D$8</c:f>
              <c:strCache>
                <c:ptCount val="1"/>
                <c:pt idx="0">
                  <c:v>2019年(n=2,122)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'2'!$B$9:$B$17</c:f>
              <c:strCache>
                <c:ptCount val="9"/>
                <c:pt idx="0">
                  <c:v>全体</c:v>
                </c:pt>
                <c:pt idx="1">
                  <c:v>建設業</c:v>
                </c:pt>
                <c:pt idx="2">
                  <c:v>製造業</c:v>
                </c:pt>
                <c:pt idx="3">
                  <c:v>運輸業・郵便業</c:v>
                </c:pt>
                <c:pt idx="4">
                  <c:v>卸売・小売業</c:v>
                </c:pt>
                <c:pt idx="5">
                  <c:v>金融・保険業</c:v>
                </c:pt>
                <c:pt idx="6">
                  <c:v>不動産業</c:v>
                </c:pt>
                <c:pt idx="7">
                  <c:v>情報通信業</c:v>
                </c:pt>
                <c:pt idx="8">
                  <c:v>サービス業、その他</c:v>
                </c:pt>
              </c:strCache>
            </c:strRef>
          </c:cat>
          <c:val>
            <c:numRef>
              <c:f>'2'!$D$9:$D$17</c:f>
              <c:numCache>
                <c:formatCode>0.0_ </c:formatCode>
                <c:ptCount val="9"/>
                <c:pt idx="0">
                  <c:v>20.100000000000001</c:v>
                </c:pt>
                <c:pt idx="1">
                  <c:v>22.5</c:v>
                </c:pt>
                <c:pt idx="2">
                  <c:v>21.1</c:v>
                </c:pt>
                <c:pt idx="3">
                  <c:v>11.7</c:v>
                </c:pt>
                <c:pt idx="4">
                  <c:v>20.100000000000001</c:v>
                </c:pt>
                <c:pt idx="5">
                  <c:v>40.700000000000003</c:v>
                </c:pt>
                <c:pt idx="6">
                  <c:v>25.4</c:v>
                </c:pt>
                <c:pt idx="7">
                  <c:v>46.5</c:v>
                </c:pt>
                <c:pt idx="8">
                  <c:v>16.3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F7-42B1-AAFB-1F55EF088C88}"/>
            </c:ext>
          </c:extLst>
        </c:ser>
        <c:ser>
          <c:idx val="2"/>
          <c:order val="2"/>
          <c:tx>
            <c:strRef>
              <c:f>'2'!$E$8</c:f>
              <c:strCache>
                <c:ptCount val="1"/>
                <c:pt idx="0">
                  <c:v>2020年(n=2,223)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'2'!$B$9:$B$17</c:f>
              <c:strCache>
                <c:ptCount val="9"/>
                <c:pt idx="0">
                  <c:v>全体</c:v>
                </c:pt>
                <c:pt idx="1">
                  <c:v>建設業</c:v>
                </c:pt>
                <c:pt idx="2">
                  <c:v>製造業</c:v>
                </c:pt>
                <c:pt idx="3">
                  <c:v>運輸業・郵便業</c:v>
                </c:pt>
                <c:pt idx="4">
                  <c:v>卸売・小売業</c:v>
                </c:pt>
                <c:pt idx="5">
                  <c:v>金融・保険業</c:v>
                </c:pt>
                <c:pt idx="6">
                  <c:v>不動産業</c:v>
                </c:pt>
                <c:pt idx="7">
                  <c:v>情報通信業</c:v>
                </c:pt>
                <c:pt idx="8">
                  <c:v>サービス業、その他</c:v>
                </c:pt>
              </c:strCache>
            </c:strRef>
          </c:cat>
          <c:val>
            <c:numRef>
              <c:f>'2'!$E$9:$E$17</c:f>
              <c:numCache>
                <c:formatCode>0.0_ </c:formatCode>
                <c:ptCount val="9"/>
                <c:pt idx="0">
                  <c:v>47.4</c:v>
                </c:pt>
                <c:pt idx="1">
                  <c:v>56.3</c:v>
                </c:pt>
                <c:pt idx="2">
                  <c:v>56.1</c:v>
                </c:pt>
                <c:pt idx="3">
                  <c:v>30.4</c:v>
                </c:pt>
                <c:pt idx="4">
                  <c:v>47.7</c:v>
                </c:pt>
                <c:pt idx="5">
                  <c:v>67.599999999999994</c:v>
                </c:pt>
                <c:pt idx="6">
                  <c:v>68.099999999999994</c:v>
                </c:pt>
                <c:pt idx="7">
                  <c:v>92.7</c:v>
                </c:pt>
                <c:pt idx="8">
                  <c:v>34.5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3F7-42B1-AAFB-1F55EF088C8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7"/>
        <c:axId val="648890896"/>
        <c:axId val="663105608"/>
      </c:barChart>
      <c:catAx>
        <c:axId val="648890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3105608"/>
        <c:crosses val="autoZero"/>
        <c:auto val="1"/>
        <c:lblAlgn val="ctr"/>
        <c:lblOffset val="100"/>
        <c:noMultiLvlLbl val="0"/>
      </c:catAx>
      <c:valAx>
        <c:axId val="663105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48890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468E-CFD8-4B09-88A7-8BC7FC10CA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F8AD-D12C-4653-AB43-72D141FAA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7524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468E-CFD8-4B09-88A7-8BC7FC10CA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F8AD-D12C-4653-AB43-72D141FAA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886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468E-CFD8-4B09-88A7-8BC7FC10CA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F8AD-D12C-4653-AB43-72D141FAA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956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025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10587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63374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18177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1879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53819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64873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468E-CFD8-4B09-88A7-8BC7FC10CA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F8AD-D12C-4653-AB43-72D141FAA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034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468E-CFD8-4B09-88A7-8BC7FC10CA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F8AD-D12C-4653-AB43-72D141FAA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079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468E-CFD8-4B09-88A7-8BC7FC10CA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F8AD-D12C-4653-AB43-72D141FAA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355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468E-CFD8-4B09-88A7-8BC7FC10CA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F8AD-D12C-4653-AB43-72D141FAA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238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468E-CFD8-4B09-88A7-8BC7FC10CA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F8AD-D12C-4653-AB43-72D141FAA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5236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468E-CFD8-4B09-88A7-8BC7FC10CA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F8AD-D12C-4653-AB43-72D141FAA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739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468E-CFD8-4B09-88A7-8BC7FC10CA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F8AD-D12C-4653-AB43-72D141FAA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372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468E-CFD8-4B09-88A7-8BC7FC10CA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F8AD-D12C-4653-AB43-72D141FAA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823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6468E-CFD8-4B09-88A7-8BC7FC10CA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8F8AD-D12C-4653-AB43-72D141FAA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8574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488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51F3E914-770E-AF54-F88C-127240156E8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39700" y="952500"/>
          <a:ext cx="88646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501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2022-09-14T08:49:39Z</dcterms:created>
  <dcterms:modified xsi:type="dcterms:W3CDTF">2022-09-14T08:49:39Z</dcterms:modified>
</cp:coreProperties>
</file>