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テレワークの導入状況の推移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導入している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'1'!$B$9:$B$25</c:f>
              <c:strCache>
                <c:ptCount val="17"/>
                <c:pt idx="0">
                  <c:v>2004年(n=1,865)</c:v>
                </c:pt>
                <c:pt idx="1">
                  <c:v>2005年(n=1,406)</c:v>
                </c:pt>
                <c:pt idx="2">
                  <c:v>2006年(n=1,836)</c:v>
                </c:pt>
                <c:pt idx="3">
                  <c:v>2007年(n=2,158)</c:v>
                </c:pt>
                <c:pt idx="4">
                  <c:v>2008年(n=2,012)</c:v>
                </c:pt>
                <c:pt idx="5">
                  <c:v>2009年(n=1,834)</c:v>
                </c:pt>
                <c:pt idx="6">
                  <c:v>2010年(n=2,119)</c:v>
                </c:pt>
                <c:pt idx="7">
                  <c:v>2011年(n=1,905)</c:v>
                </c:pt>
                <c:pt idx="8">
                  <c:v>2012年(n=2,086)</c:v>
                </c:pt>
                <c:pt idx="9">
                  <c:v>2013年(n=2,216)</c:v>
                </c:pt>
                <c:pt idx="10">
                  <c:v>2014年(n=2,136)</c:v>
                </c:pt>
                <c:pt idx="11">
                  <c:v>2015年(n=1,845)</c:v>
                </c:pt>
                <c:pt idx="12">
                  <c:v>2016年(n=2,032)</c:v>
                </c:pt>
                <c:pt idx="13">
                  <c:v>2017年(n=2,592)</c:v>
                </c:pt>
                <c:pt idx="14">
                  <c:v>2018年(n=2,119)</c:v>
                </c:pt>
                <c:pt idx="15">
                  <c:v>2019年(n=2,122)</c:v>
                </c:pt>
                <c:pt idx="16">
                  <c:v>2020年(n=2,223)</c:v>
                </c:pt>
              </c:strCache>
            </c:strRef>
          </c:cat>
          <c:val>
            <c:numRef>
              <c:f>'1'!$C$9:$C$25</c:f>
              <c:numCache>
                <c:formatCode>0.0_ </c:formatCode>
                <c:ptCount val="17"/>
                <c:pt idx="0">
                  <c:v>8.5</c:v>
                </c:pt>
                <c:pt idx="1">
                  <c:v>7.1</c:v>
                </c:pt>
                <c:pt idx="2">
                  <c:v>7.6</c:v>
                </c:pt>
                <c:pt idx="3">
                  <c:v>10.8</c:v>
                </c:pt>
                <c:pt idx="4">
                  <c:v>15.7</c:v>
                </c:pt>
                <c:pt idx="5">
                  <c:v>19</c:v>
                </c:pt>
                <c:pt idx="6">
                  <c:v>12.1</c:v>
                </c:pt>
                <c:pt idx="7">
                  <c:v>9.6</c:v>
                </c:pt>
                <c:pt idx="8">
                  <c:v>11.4</c:v>
                </c:pt>
                <c:pt idx="9">
                  <c:v>9.1</c:v>
                </c:pt>
                <c:pt idx="10">
                  <c:v>11.3</c:v>
                </c:pt>
                <c:pt idx="11">
                  <c:v>16.100000000000001</c:v>
                </c:pt>
                <c:pt idx="12">
                  <c:v>13.2</c:v>
                </c:pt>
                <c:pt idx="13">
                  <c:v>13.8</c:v>
                </c:pt>
                <c:pt idx="14">
                  <c:v>19</c:v>
                </c:pt>
                <c:pt idx="15">
                  <c:v>20.100000000000001</c:v>
                </c:pt>
                <c:pt idx="16">
                  <c:v>47.4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C-4B9F-A164-04DFDEB6BA15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導入していないが、今後導入予定がある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'1'!$B$9:$B$25</c:f>
              <c:strCache>
                <c:ptCount val="17"/>
                <c:pt idx="0">
                  <c:v>2004年(n=1,865)</c:v>
                </c:pt>
                <c:pt idx="1">
                  <c:v>2005年(n=1,406)</c:v>
                </c:pt>
                <c:pt idx="2">
                  <c:v>2006年(n=1,836)</c:v>
                </c:pt>
                <c:pt idx="3">
                  <c:v>2007年(n=2,158)</c:v>
                </c:pt>
                <c:pt idx="4">
                  <c:v>2008年(n=2,012)</c:v>
                </c:pt>
                <c:pt idx="5">
                  <c:v>2009年(n=1,834)</c:v>
                </c:pt>
                <c:pt idx="6">
                  <c:v>2010年(n=2,119)</c:v>
                </c:pt>
                <c:pt idx="7">
                  <c:v>2011年(n=1,905)</c:v>
                </c:pt>
                <c:pt idx="8">
                  <c:v>2012年(n=2,086)</c:v>
                </c:pt>
                <c:pt idx="9">
                  <c:v>2013年(n=2,216)</c:v>
                </c:pt>
                <c:pt idx="10">
                  <c:v>2014年(n=2,136)</c:v>
                </c:pt>
                <c:pt idx="11">
                  <c:v>2015年(n=1,845)</c:v>
                </c:pt>
                <c:pt idx="12">
                  <c:v>2016年(n=2,032)</c:v>
                </c:pt>
                <c:pt idx="13">
                  <c:v>2017年(n=2,592)</c:v>
                </c:pt>
                <c:pt idx="14">
                  <c:v>2018年(n=2,119)</c:v>
                </c:pt>
                <c:pt idx="15">
                  <c:v>2019年(n=2,122)</c:v>
                </c:pt>
                <c:pt idx="16">
                  <c:v>2020年(n=2,223)</c:v>
                </c:pt>
              </c:strCache>
            </c:strRef>
          </c:cat>
          <c:val>
            <c:numRef>
              <c:f>'1'!$D$9:$D$25</c:f>
              <c:numCache>
                <c:formatCode>0.0_ </c:formatCode>
                <c:ptCount val="17"/>
                <c:pt idx="0">
                  <c:v>3</c:v>
                </c:pt>
                <c:pt idx="1">
                  <c:v>3.2</c:v>
                </c:pt>
                <c:pt idx="2">
                  <c:v>2.2000000000000002</c:v>
                </c:pt>
                <c:pt idx="3">
                  <c:v>3.5</c:v>
                </c:pt>
                <c:pt idx="4">
                  <c:v>5.2</c:v>
                </c:pt>
                <c:pt idx="5">
                  <c:v>4</c:v>
                </c:pt>
                <c:pt idx="6">
                  <c:v>3.5</c:v>
                </c:pt>
                <c:pt idx="7">
                  <c:v>3.9</c:v>
                </c:pt>
                <c:pt idx="8">
                  <c:v>2.9</c:v>
                </c:pt>
                <c:pt idx="9">
                  <c:v>3.3</c:v>
                </c:pt>
                <c:pt idx="10">
                  <c:v>3.5</c:v>
                </c:pt>
                <c:pt idx="11">
                  <c:v>3.4</c:v>
                </c:pt>
                <c:pt idx="12">
                  <c:v>3.3</c:v>
                </c:pt>
                <c:pt idx="13">
                  <c:v>4.2</c:v>
                </c:pt>
                <c:pt idx="14">
                  <c:v>7.1</c:v>
                </c:pt>
                <c:pt idx="15">
                  <c:v>9.4</c:v>
                </c:pt>
                <c:pt idx="16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EC-4B9F-A164-04DFDEB6BA15}"/>
            </c:ext>
          </c:extLst>
        </c:ser>
        <c:ser>
          <c:idx val="2"/>
          <c:order val="2"/>
          <c:tx>
            <c:strRef>
              <c:f>'1'!$E$8</c:f>
              <c:strCache>
                <c:ptCount val="1"/>
                <c:pt idx="0">
                  <c:v>導入していないし、具体的な導入予定もない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'1'!$B$9:$B$25</c:f>
              <c:strCache>
                <c:ptCount val="17"/>
                <c:pt idx="0">
                  <c:v>2004年(n=1,865)</c:v>
                </c:pt>
                <c:pt idx="1">
                  <c:v>2005年(n=1,406)</c:v>
                </c:pt>
                <c:pt idx="2">
                  <c:v>2006年(n=1,836)</c:v>
                </c:pt>
                <c:pt idx="3">
                  <c:v>2007年(n=2,158)</c:v>
                </c:pt>
                <c:pt idx="4">
                  <c:v>2008年(n=2,012)</c:v>
                </c:pt>
                <c:pt idx="5">
                  <c:v>2009年(n=1,834)</c:v>
                </c:pt>
                <c:pt idx="6">
                  <c:v>2010年(n=2,119)</c:v>
                </c:pt>
                <c:pt idx="7">
                  <c:v>2011年(n=1,905)</c:v>
                </c:pt>
                <c:pt idx="8">
                  <c:v>2012年(n=2,086)</c:v>
                </c:pt>
                <c:pt idx="9">
                  <c:v>2013年(n=2,216)</c:v>
                </c:pt>
                <c:pt idx="10">
                  <c:v>2014年(n=2,136)</c:v>
                </c:pt>
                <c:pt idx="11">
                  <c:v>2015年(n=1,845)</c:v>
                </c:pt>
                <c:pt idx="12">
                  <c:v>2016年(n=2,032)</c:v>
                </c:pt>
                <c:pt idx="13">
                  <c:v>2017年(n=2,592)</c:v>
                </c:pt>
                <c:pt idx="14">
                  <c:v>2018年(n=2,119)</c:v>
                </c:pt>
                <c:pt idx="15">
                  <c:v>2019年(n=2,122)</c:v>
                </c:pt>
                <c:pt idx="16">
                  <c:v>2020年(n=2,223)</c:v>
                </c:pt>
              </c:strCache>
            </c:strRef>
          </c:cat>
          <c:val>
            <c:numRef>
              <c:f>'1'!$E$9:$E$25</c:f>
              <c:numCache>
                <c:formatCode>0.0_ </c:formatCode>
                <c:ptCount val="17"/>
                <c:pt idx="0">
                  <c:v>87.3</c:v>
                </c:pt>
                <c:pt idx="1">
                  <c:v>89.3</c:v>
                </c:pt>
                <c:pt idx="2">
                  <c:v>89.9</c:v>
                </c:pt>
                <c:pt idx="3">
                  <c:v>84.5</c:v>
                </c:pt>
                <c:pt idx="4">
                  <c:v>77.2</c:v>
                </c:pt>
                <c:pt idx="5">
                  <c:v>76.2</c:v>
                </c:pt>
                <c:pt idx="6">
                  <c:v>82.8</c:v>
                </c:pt>
                <c:pt idx="7">
                  <c:v>85.6</c:v>
                </c:pt>
                <c:pt idx="8">
                  <c:v>85</c:v>
                </c:pt>
                <c:pt idx="9">
                  <c:v>86</c:v>
                </c:pt>
                <c:pt idx="10">
                  <c:v>83.7</c:v>
                </c:pt>
                <c:pt idx="11">
                  <c:v>79.7</c:v>
                </c:pt>
                <c:pt idx="12">
                  <c:v>82.8</c:v>
                </c:pt>
                <c:pt idx="13">
                  <c:v>81.3</c:v>
                </c:pt>
                <c:pt idx="14">
                  <c:v>73</c:v>
                </c:pt>
                <c:pt idx="15">
                  <c:v>70.2</c:v>
                </c:pt>
                <c:pt idx="16">
                  <c:v>41.8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EC-4B9F-A164-04DFDEB6BA15}"/>
            </c:ext>
          </c:extLst>
        </c:ser>
        <c:ser>
          <c:idx val="3"/>
          <c:order val="3"/>
          <c:tx>
            <c:strRef>
              <c:f>'1'!$F$8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8008998827288028E-2"/>
                  <c:y val="1.7804444881736918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EC-4B9F-A164-04DFDEB6BA15}"/>
                </c:ext>
              </c:extLst>
            </c:dLbl>
            <c:dLbl>
              <c:idx val="1"/>
              <c:layout>
                <c:manualLayout>
                  <c:x val="1.8008998827288028E-2"/>
                  <c:y val="1.7804444879664207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EC-4B9F-A164-04DFDEB6BA15}"/>
                </c:ext>
              </c:extLst>
            </c:dLbl>
            <c:dLbl>
              <c:idx val="2"/>
              <c:layout>
                <c:manualLayout>
                  <c:x val="1.4006999087890689E-2"/>
                  <c:y val="1.7804444883809629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EC-4B9F-A164-04DFDEB6BA15}"/>
                </c:ext>
              </c:extLst>
            </c:dLbl>
            <c:dLbl>
              <c:idx val="3"/>
              <c:layout>
                <c:manualLayout>
                  <c:x val="2.000999869698669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9EC-4B9F-A164-04DFDEB6BA15}"/>
                </c:ext>
              </c:extLst>
            </c:dLbl>
            <c:dLbl>
              <c:idx val="4"/>
              <c:layout>
                <c:manualLayout>
                  <c:x val="2.40119984363840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EC-4B9F-A164-04DFDEB6BA15}"/>
                </c:ext>
              </c:extLst>
            </c:dLbl>
            <c:dLbl>
              <c:idx val="5"/>
              <c:layout>
                <c:manualLayout>
                  <c:x val="1.8008998827288028E-2"/>
                  <c:y val="4.1454203612320607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9EC-4B9F-A164-04DFDEB6BA15}"/>
                </c:ext>
              </c:extLst>
            </c:dLbl>
            <c:dLbl>
              <c:idx val="6"/>
              <c:layout>
                <c:manualLayout>
                  <c:x val="2.201099856668536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9EC-4B9F-A164-04DFDEB6BA15}"/>
                </c:ext>
              </c:extLst>
            </c:dLbl>
            <c:dLbl>
              <c:idx val="7"/>
              <c:layout>
                <c:manualLayout>
                  <c:x val="1.6007998957589361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9EC-4B9F-A164-04DFDEB6BA15}"/>
                </c:ext>
              </c:extLst>
            </c:dLbl>
            <c:dLbl>
              <c:idx val="8"/>
              <c:layout>
                <c:manualLayout>
                  <c:x val="1.8008998827288028E-2"/>
                  <c:y val="8.2908407224641214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9EC-4B9F-A164-04DFDEB6BA15}"/>
                </c:ext>
              </c:extLst>
            </c:dLbl>
            <c:dLbl>
              <c:idx val="9"/>
              <c:layout>
                <c:manualLayout>
                  <c:x val="2.2010998566685369E-2"/>
                  <c:y val="8.2908407224641214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9EC-4B9F-A164-04DFDEB6BA15}"/>
                </c:ext>
              </c:extLst>
            </c:dLbl>
            <c:dLbl>
              <c:idx val="10"/>
              <c:layout>
                <c:manualLayout>
                  <c:x val="1.8008998827288028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9EC-4B9F-A164-04DFDEB6BA15}"/>
                </c:ext>
              </c:extLst>
            </c:dLbl>
            <c:dLbl>
              <c:idx val="11"/>
              <c:layout>
                <c:manualLayout>
                  <c:x val="1.8008998827288028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9EC-4B9F-A164-04DFDEB6BA15}"/>
                </c:ext>
              </c:extLst>
            </c:dLbl>
            <c:dLbl>
              <c:idx val="12"/>
              <c:layout>
                <c:manualLayout>
                  <c:x val="1.6007998957589361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9EC-4B9F-A164-04DFDEB6BA15}"/>
                </c:ext>
              </c:extLst>
            </c:dLbl>
            <c:dLbl>
              <c:idx val="13"/>
              <c:layout>
                <c:manualLayout>
                  <c:x val="1.6007998957589361E-2"/>
                  <c:y val="1.7804444871373366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9EC-4B9F-A164-04DFDEB6BA15}"/>
                </c:ext>
              </c:extLst>
            </c:dLbl>
            <c:dLbl>
              <c:idx val="14"/>
              <c:layout>
                <c:manualLayout>
                  <c:x val="1.8008998827288028E-2"/>
                  <c:y val="1.7804444879664207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9EC-4B9F-A164-04DFDEB6BA15}"/>
                </c:ext>
              </c:extLst>
            </c:dLbl>
            <c:dLbl>
              <c:idx val="15"/>
              <c:layout>
                <c:manualLayout>
                  <c:x val="2.000999869698669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9EC-4B9F-A164-04DFDEB6BA15}"/>
                </c:ext>
              </c:extLst>
            </c:dLbl>
            <c:dLbl>
              <c:idx val="16"/>
              <c:layout>
                <c:manualLayout>
                  <c:x val="1.8008998827288028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9EC-4B9F-A164-04DFDEB6BA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'1'!$B$9:$B$25</c:f>
              <c:strCache>
                <c:ptCount val="17"/>
                <c:pt idx="0">
                  <c:v>2004年(n=1,865)</c:v>
                </c:pt>
                <c:pt idx="1">
                  <c:v>2005年(n=1,406)</c:v>
                </c:pt>
                <c:pt idx="2">
                  <c:v>2006年(n=1,836)</c:v>
                </c:pt>
                <c:pt idx="3">
                  <c:v>2007年(n=2,158)</c:v>
                </c:pt>
                <c:pt idx="4">
                  <c:v>2008年(n=2,012)</c:v>
                </c:pt>
                <c:pt idx="5">
                  <c:v>2009年(n=1,834)</c:v>
                </c:pt>
                <c:pt idx="6">
                  <c:v>2010年(n=2,119)</c:v>
                </c:pt>
                <c:pt idx="7">
                  <c:v>2011年(n=1,905)</c:v>
                </c:pt>
                <c:pt idx="8">
                  <c:v>2012年(n=2,086)</c:v>
                </c:pt>
                <c:pt idx="9">
                  <c:v>2013年(n=2,216)</c:v>
                </c:pt>
                <c:pt idx="10">
                  <c:v>2014年(n=2,136)</c:v>
                </c:pt>
                <c:pt idx="11">
                  <c:v>2015年(n=1,845)</c:v>
                </c:pt>
                <c:pt idx="12">
                  <c:v>2016年(n=2,032)</c:v>
                </c:pt>
                <c:pt idx="13">
                  <c:v>2017年(n=2,592)</c:v>
                </c:pt>
                <c:pt idx="14">
                  <c:v>2018年(n=2,119)</c:v>
                </c:pt>
                <c:pt idx="15">
                  <c:v>2019年(n=2,122)</c:v>
                </c:pt>
                <c:pt idx="16">
                  <c:v>2020年(n=2,223)</c:v>
                </c:pt>
              </c:strCache>
            </c:strRef>
          </c:cat>
          <c:val>
            <c:numRef>
              <c:f>'1'!$F$9:$F$25</c:f>
              <c:numCache>
                <c:formatCode>0.0_ </c:formatCode>
                <c:ptCount val="17"/>
                <c:pt idx="0">
                  <c:v>1.3</c:v>
                </c:pt>
                <c:pt idx="1">
                  <c:v>0.4</c:v>
                </c:pt>
                <c:pt idx="2">
                  <c:v>0.4</c:v>
                </c:pt>
                <c:pt idx="3">
                  <c:v>1.3</c:v>
                </c:pt>
                <c:pt idx="4">
                  <c:v>1.9</c:v>
                </c:pt>
                <c:pt idx="5">
                  <c:v>0.8</c:v>
                </c:pt>
                <c:pt idx="6">
                  <c:v>1.6</c:v>
                </c:pt>
                <c:pt idx="7">
                  <c:v>0.9</c:v>
                </c:pt>
                <c:pt idx="8">
                  <c:v>0.7</c:v>
                </c:pt>
                <c:pt idx="9">
                  <c:v>1.6</c:v>
                </c:pt>
                <c:pt idx="10">
                  <c:v>1.5</c:v>
                </c:pt>
                <c:pt idx="11">
                  <c:v>0.9</c:v>
                </c:pt>
                <c:pt idx="12">
                  <c:v>0.8</c:v>
                </c:pt>
                <c:pt idx="13">
                  <c:v>0.7</c:v>
                </c:pt>
                <c:pt idx="14">
                  <c:v>0.9</c:v>
                </c:pt>
                <c:pt idx="15">
                  <c:v>0.3</c:v>
                </c:pt>
                <c:pt idx="16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9EC-4B9F-A164-04DFDEB6BA1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656249432"/>
        <c:axId val="656247136"/>
      </c:barChart>
      <c:catAx>
        <c:axId val="656249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6247136"/>
        <c:crosses val="autoZero"/>
        <c:auto val="1"/>
        <c:lblAlgn val="ctr"/>
        <c:lblOffset val="100"/>
        <c:noMultiLvlLbl val="0"/>
      </c:catAx>
      <c:valAx>
        <c:axId val="656247136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624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0.9397</cdr:x>
      <cdr:y>0.04464</cdr:y>
    </cdr:from>
    <cdr:to>
      <cdr:x>1</cdr:x>
      <cdr:y>0.09598</cdr:y>
    </cdr:to>
    <cdr:sp macro="" textlink="">
      <cdr:nvSpPr>
        <cdr:cNvPr id="2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471EC813-B16C-96A1-894A-909F824EF9D8}"/>
            </a:ext>
          </a:extLst>
        </cdr:cNvPr>
        <cdr:cNvSpPr txBox="1"/>
      </cdr:nvSpPr>
      <cdr:spPr>
        <a:xfrm xmlns:a="http://schemas.openxmlformats.org/drawingml/2006/main">
          <a:off x="5937252" y="254000"/>
          <a:ext cx="381000" cy="2921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EA52-DC0D-4066-8A07-5EAA2BE2D1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75A-BFF4-4C84-983A-CADA3F95BE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73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EA52-DC0D-4066-8A07-5EAA2BE2D1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75A-BFF4-4C84-983A-CADA3F95BE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5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EA52-DC0D-4066-8A07-5EAA2BE2D1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75A-BFF4-4C84-983A-CADA3F95BE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069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087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329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8932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6209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26154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080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2145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EA52-DC0D-4066-8A07-5EAA2BE2D1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75A-BFF4-4C84-983A-CADA3F95BE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27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EA52-DC0D-4066-8A07-5EAA2BE2D1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75A-BFF4-4C84-983A-CADA3F95BE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97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EA52-DC0D-4066-8A07-5EAA2BE2D1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75A-BFF4-4C84-983A-CADA3F95BE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66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EA52-DC0D-4066-8A07-5EAA2BE2D1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75A-BFF4-4C84-983A-CADA3F95BE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2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EA52-DC0D-4066-8A07-5EAA2BE2D1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75A-BFF4-4C84-983A-CADA3F95BE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04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EA52-DC0D-4066-8A07-5EAA2BE2D1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75A-BFF4-4C84-983A-CADA3F95BE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34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EA52-DC0D-4066-8A07-5EAA2BE2D1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75A-BFF4-4C84-983A-CADA3F95BE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68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EA52-DC0D-4066-8A07-5EAA2BE2D1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75A-BFF4-4C84-983A-CADA3F95BE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11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3EA52-DC0D-4066-8A07-5EAA2BE2D1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9075A-BFF4-4C84-983A-CADA3F95BE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60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25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3F8D6EFC-B62A-32FE-82CE-15C18D2E19B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600" y="990600"/>
          <a:ext cx="8839200" cy="547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007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2022-09-14T08:49:37Z</dcterms:created>
  <dcterms:modified xsi:type="dcterms:W3CDTF">2022-09-14T08:49:37Z</dcterms:modified>
</cp:coreProperties>
</file>