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100" dirty="0" smtClean="0"/>
              <a:t>子育て</a:t>
            </a:r>
            <a:r>
              <a:rPr lang="ja-JP" altLang="en-US" sz="1100" dirty="0"/>
              <a:t>支援に関する情報提供の内容（複数回答）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7375651120533009E-2"/>
          <c:y val="0.12685652767479494"/>
          <c:w val="0.91877819503331315"/>
          <c:h val="0.52182709157325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'6'!$B$9</c:f>
              <c:strCache>
                <c:ptCount val="1"/>
                <c:pt idx="0">
                  <c:v>割合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'6'!$C$8:$K$8</c:f>
              <c:strCache>
                <c:ptCount val="9"/>
                <c:pt idx="0">
                  <c:v>保育施設・
サービスの内容</c:v>
                </c:pt>
                <c:pt idx="1">
                  <c:v>保育施設・
サービスの料金</c:v>
                </c:pt>
                <c:pt idx="2">
                  <c:v>保育施設・
サービスの利用
（手続き）方法</c:v>
                </c:pt>
                <c:pt idx="3">
                  <c:v>保育所入所の
選考基準</c:v>
                </c:pt>
                <c:pt idx="4">
                  <c:v>保育施設・
サービスの評価
（第三者評価、
指導監督にお
ける指摘事項
等）</c:v>
                </c:pt>
                <c:pt idx="5">
                  <c:v>児童手当等、
子育て・児童
関係の諸手
当・助成制度
の利用方法</c:v>
                </c:pt>
                <c:pt idx="6">
                  <c:v>子育て・児童
関係の相談窓
口・連絡先</c:v>
                </c:pt>
                <c:pt idx="7">
                  <c:v>休日・夜間小
児緊急医療情
報</c:v>
                </c:pt>
                <c:pt idx="8">
                  <c:v>総数</c:v>
                </c:pt>
              </c:strCache>
            </c:strRef>
          </c:cat>
          <c:val>
            <c:numRef>
              <c:f>'6'!$C$9:$K$9</c:f>
              <c:numCache>
                <c:formatCode>0.0%</c:formatCode>
                <c:ptCount val="9"/>
                <c:pt idx="0">
                  <c:v>0.996</c:v>
                </c:pt>
                <c:pt idx="1">
                  <c:v>0.98899999999999999</c:v>
                </c:pt>
                <c:pt idx="2">
                  <c:v>0.997</c:v>
                </c:pt>
                <c:pt idx="3">
                  <c:v>0.85899999999999999</c:v>
                </c:pt>
                <c:pt idx="4">
                  <c:v>0.46</c:v>
                </c:pt>
                <c:pt idx="5">
                  <c:v>0.997</c:v>
                </c:pt>
                <c:pt idx="6">
                  <c:v>0.998</c:v>
                </c:pt>
                <c:pt idx="7">
                  <c:v>0.85899999999999999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99-4422-8857-DC83E4609D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7676560"/>
        <c:axId val="697694032"/>
      </c:barChart>
      <c:catAx>
        <c:axId val="69767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7694032"/>
        <c:crosses val="autoZero"/>
        <c:auto val="1"/>
        <c:lblAlgn val="ctr"/>
        <c:lblOffset val="100"/>
        <c:noMultiLvlLbl val="0"/>
      </c:catAx>
      <c:valAx>
        <c:axId val="6976940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767656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3945-2E85-49CD-8049-CA9FD948EFC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A117-EFA7-47A8-9FA5-9F1BE6B18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673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3945-2E85-49CD-8049-CA9FD948EFC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A117-EFA7-47A8-9FA5-9F1BE6B18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87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3945-2E85-49CD-8049-CA9FD948EFC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A117-EFA7-47A8-9FA5-9F1BE6B18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929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908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2057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5896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9006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1490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312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5897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3945-2E85-49CD-8049-CA9FD948EFC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A117-EFA7-47A8-9FA5-9F1BE6B18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70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3945-2E85-49CD-8049-CA9FD948EFC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A117-EFA7-47A8-9FA5-9F1BE6B18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78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3945-2E85-49CD-8049-CA9FD948EFC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A117-EFA7-47A8-9FA5-9F1BE6B18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25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3945-2E85-49CD-8049-CA9FD948EFC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A117-EFA7-47A8-9FA5-9F1BE6B18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59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3945-2E85-49CD-8049-CA9FD948EFC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A117-EFA7-47A8-9FA5-9F1BE6B18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072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3945-2E85-49CD-8049-CA9FD948EFC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A117-EFA7-47A8-9FA5-9F1BE6B18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12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3945-2E85-49CD-8049-CA9FD948EFC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A117-EFA7-47A8-9FA5-9F1BE6B18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19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3945-2E85-49CD-8049-CA9FD948EFC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A117-EFA7-47A8-9FA5-9F1BE6B18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79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43945-2E85-49CD-8049-CA9FD948EFC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CA117-EFA7-47A8-9FA5-9F1BE6B18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27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95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0DB60CF-415D-7FC8-E029-16F47F6A16C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76225" y="1181100"/>
          <a:ext cx="8486775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45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2022-09-14T08:46:13Z</dcterms:created>
  <dcterms:modified xsi:type="dcterms:W3CDTF">2022-09-14T08:46:13Z</dcterms:modified>
</cp:coreProperties>
</file>