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100" dirty="0" smtClean="0"/>
              <a:t>「</a:t>
            </a:r>
            <a:r>
              <a:rPr lang="ja-JP" altLang="en-US" sz="1100" dirty="0"/>
              <a:t>委託している」「委託する予定あり」と回答した市町村の保育料収納事務の委託先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'4'!$C$8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numFmt formatCode="&quot;(&quot;0.0&quot;%)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'4'!$B$9:$B$12</c:f>
              <c:strCache>
                <c:ptCount val="4"/>
                <c:pt idx="0">
                  <c:v>コンビニエンスストア</c:v>
                </c:pt>
                <c:pt idx="1">
                  <c:v>私営保育所</c:v>
                </c:pt>
                <c:pt idx="2">
                  <c:v>その他</c:v>
                </c:pt>
                <c:pt idx="3">
                  <c:v>未定</c:v>
                </c:pt>
              </c:strCache>
            </c:strRef>
          </c:cat>
          <c:val>
            <c:numRef>
              <c:f>'4'!$C$9:$C$12</c:f>
              <c:numCache>
                <c:formatCode>0.0</c:formatCode>
                <c:ptCount val="4"/>
                <c:pt idx="0" formatCode="General">
                  <c:v>58.5</c:v>
                </c:pt>
                <c:pt idx="1">
                  <c:v>28.7</c:v>
                </c:pt>
                <c:pt idx="2">
                  <c:v>31.3</c:v>
                </c:pt>
                <c:pt idx="3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B-466C-BA11-B87E6A89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97680720"/>
        <c:axId val="697681136"/>
      </c:barChart>
      <c:barChart>
        <c:barDir val="col"/>
        <c:grouping val="clustered"/>
        <c:varyColors val="0"/>
        <c:ser>
          <c:idx val="1"/>
          <c:order val="1"/>
          <c:tx>
            <c:strRef>
              <c:f>'4'!$D$8</c:f>
              <c:strCache>
                <c:ptCount val="1"/>
                <c:pt idx="0">
                  <c:v>件数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2.4205675287734037E-3"/>
                  <c:y val="0.1280085239099908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53B-466C-BA11-B87E6A89E7C2}"/>
                </c:ext>
              </c:extLst>
            </c:dLbl>
            <c:dLbl>
              <c:idx val="1"/>
              <c:layout>
                <c:manualLayout>
                  <c:x val="1.7528247622152235E-3"/>
                  <c:y val="0.4649569923581170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53B-466C-BA11-B87E6A89E7C2}"/>
                </c:ext>
              </c:extLst>
            </c:dLbl>
            <c:dLbl>
              <c:idx val="2"/>
              <c:layout>
                <c:manualLayout>
                  <c:x val="1.7528247622152235E-3"/>
                  <c:y val="0.436280526958276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53B-466C-BA11-B87E6A89E7C2}"/>
                </c:ext>
              </c:extLst>
            </c:dLbl>
            <c:dLbl>
              <c:idx val="3"/>
              <c:layout>
                <c:manualLayout>
                  <c:x val="0"/>
                  <c:y val="-2.68988632434606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53B-466C-BA11-B87E6A89E7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'4'!$B$9:$B$12</c:f>
              <c:strCache>
                <c:ptCount val="4"/>
                <c:pt idx="0">
                  <c:v>コンビニエンスストア</c:v>
                </c:pt>
                <c:pt idx="1">
                  <c:v>私営保育所</c:v>
                </c:pt>
                <c:pt idx="2">
                  <c:v>その他</c:v>
                </c:pt>
                <c:pt idx="3">
                  <c:v>未定</c:v>
                </c:pt>
              </c:strCache>
            </c:strRef>
          </c:cat>
          <c:val>
            <c:numRef>
              <c:f>'4'!$D$9:$D$12</c:f>
              <c:numCache>
                <c:formatCode>0</c:formatCode>
                <c:ptCount val="4"/>
                <c:pt idx="0">
                  <c:v>247</c:v>
                </c:pt>
                <c:pt idx="1">
                  <c:v>121</c:v>
                </c:pt>
                <c:pt idx="2">
                  <c:v>132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3B-466C-BA11-B87E6A89E7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-27"/>
        <c:axId val="627794016"/>
        <c:axId val="627776128"/>
      </c:barChart>
      <c:catAx>
        <c:axId val="69768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7681136"/>
        <c:crosses val="autoZero"/>
        <c:auto val="1"/>
        <c:lblAlgn val="ctr"/>
        <c:lblOffset val="100"/>
        <c:noMultiLvlLbl val="0"/>
      </c:catAx>
      <c:valAx>
        <c:axId val="697681136"/>
        <c:scaling>
          <c:orientation val="minMax"/>
          <c:max val="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/>
                  <a:t>(%)</a:t>
                </a:r>
                <a:endParaRPr lang="ja-JP" alt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97680720"/>
        <c:crosses val="autoZero"/>
        <c:crossBetween val="between"/>
      </c:valAx>
      <c:valAx>
        <c:axId val="627776128"/>
        <c:scaling>
          <c:orientation val="minMax"/>
        </c:scaling>
        <c:delete val="1"/>
        <c:axPos val="r"/>
        <c:numFmt formatCode="0" sourceLinked="1"/>
        <c:majorTickMark val="out"/>
        <c:minorTickMark val="none"/>
        <c:tickLblPos val="nextTo"/>
        <c:crossAx val="627794016"/>
        <c:crosses val="max"/>
        <c:crossBetween val="between"/>
      </c:valAx>
      <c:catAx>
        <c:axId val="62779401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277761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83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836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947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317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9223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6072823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676277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87954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173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35039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26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2380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5838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624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581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1243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276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095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C82C2-04E9-440B-AFBE-A1071F014380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EEBEE-6E99-4CB9-A283-E952BCBD86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93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31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BB52239A-4045-01A6-9ACB-5394F3461D0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352424" y="990600"/>
          <a:ext cx="8448675" cy="5343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760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2022-09-14T08:46:16Z</dcterms:created>
  <dcterms:modified xsi:type="dcterms:W3CDTF">2022-09-14T08:46:16Z</dcterms:modified>
</cp:coreProperties>
</file>