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1100" dirty="0" smtClean="0"/>
              <a:t>定員</a:t>
            </a:r>
            <a:r>
              <a:rPr lang="ja-JP" sz="1100" dirty="0"/>
              <a:t>弾力化を認めていない理由（複数回答）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％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numFmt formatCode="&quot;(&quot;0.0&quot;%)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'3'!$B$9:$B$14</c:f>
              <c:strCache>
                <c:ptCount val="6"/>
                <c:pt idx="0">
                  <c:v>入所児童の処遇の
低下を心配</c:v>
                </c:pt>
                <c:pt idx="1">
                  <c:v>保育所側の理解が
得られない</c:v>
                </c:pt>
                <c:pt idx="2">
                  <c:v>市町村の財政が
厳しい</c:v>
                </c:pt>
                <c:pt idx="3">
                  <c:v>弾力化以外の待機児
童解消策をとっている
ため、必要ない</c:v>
                </c:pt>
                <c:pt idx="4">
                  <c:v>待機児童がいない
ため、必要ない</c:v>
                </c:pt>
                <c:pt idx="5">
                  <c:v>その他</c:v>
                </c:pt>
              </c:strCache>
            </c:strRef>
          </c:cat>
          <c:val>
            <c:numRef>
              <c:f>'3'!$C$9:$C$14</c:f>
              <c:numCache>
                <c:formatCode>0.0</c:formatCode>
                <c:ptCount val="6"/>
                <c:pt idx="0" formatCode="General">
                  <c:v>29.4</c:v>
                </c:pt>
                <c:pt idx="1">
                  <c:v>14.2</c:v>
                </c:pt>
                <c:pt idx="2">
                  <c:v>15.8</c:v>
                </c:pt>
                <c:pt idx="3">
                  <c:v>7.9</c:v>
                </c:pt>
                <c:pt idx="4">
                  <c:v>78.900000000000006</c:v>
                </c:pt>
                <c:pt idx="5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59-47BA-A490-26A17B3E35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2135247728"/>
        <c:axId val="2135248144"/>
      </c:barChart>
      <c:barChart>
        <c:barDir val="col"/>
        <c:grouping val="clustered"/>
        <c:varyColors val="0"/>
        <c:ser>
          <c:idx val="1"/>
          <c:order val="1"/>
          <c:tx>
            <c:strRef>
              <c:f>'3'!$D$8</c:f>
              <c:strCache>
                <c:ptCount val="1"/>
                <c:pt idx="0">
                  <c:v>件数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8903568469645703E-17"/>
                  <c:y val="0.326836738720634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59-47BA-A490-26A17B3E3543}"/>
                </c:ext>
              </c:extLst>
            </c:dLbl>
            <c:dLbl>
              <c:idx val="1"/>
              <c:layout>
                <c:manualLayout>
                  <c:x val="0"/>
                  <c:y val="0.1364498709232263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59-47BA-A490-26A17B3E3543}"/>
                </c:ext>
              </c:extLst>
            </c:dLbl>
            <c:dLbl>
              <c:idx val="2"/>
              <c:layout>
                <c:manualLayout>
                  <c:x val="0"/>
                  <c:y val="0.1632911645108120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59-47BA-A490-26A17B3E3543}"/>
                </c:ext>
              </c:extLst>
            </c:dLbl>
            <c:dLbl>
              <c:idx val="3"/>
              <c:layout>
                <c:manualLayout>
                  <c:x val="-1.1636119932409918E-16"/>
                  <c:y val="5.55086273692669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59-47BA-A490-26A17B3E3543}"/>
                </c:ext>
              </c:extLst>
            </c:dLbl>
            <c:dLbl>
              <c:idx val="4"/>
              <c:layout>
                <c:manualLayout>
                  <c:x val="-1.8357711369499262E-3"/>
                  <c:y val="0.172838104411817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59-47BA-A490-26A17B3E3543}"/>
                </c:ext>
              </c:extLst>
            </c:dLbl>
            <c:dLbl>
              <c:idx val="5"/>
              <c:layout>
                <c:manualLayout>
                  <c:x val="-1.1636119932409918E-16"/>
                  <c:y val="3.28110163813335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59-47BA-A490-26A17B3E3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'3'!$D$9:$D$14</c:f>
              <c:numCache>
                <c:formatCode>0</c:formatCode>
                <c:ptCount val="6"/>
                <c:pt idx="0">
                  <c:v>89</c:v>
                </c:pt>
                <c:pt idx="1">
                  <c:v>43</c:v>
                </c:pt>
                <c:pt idx="2">
                  <c:v>48</c:v>
                </c:pt>
                <c:pt idx="3">
                  <c:v>24</c:v>
                </c:pt>
                <c:pt idx="4">
                  <c:v>239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559-47BA-A490-26A17B3E35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0"/>
        <c:overlap val="-27"/>
        <c:axId val="696557888"/>
        <c:axId val="696560384"/>
      </c:barChart>
      <c:catAx>
        <c:axId val="213524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35248144"/>
        <c:crosses val="autoZero"/>
        <c:auto val="1"/>
        <c:lblAlgn val="ctr"/>
        <c:lblOffset val="100"/>
        <c:noMultiLvlLbl val="0"/>
      </c:catAx>
      <c:valAx>
        <c:axId val="213524814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（％）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35247728"/>
        <c:crosses val="autoZero"/>
        <c:crossBetween val="between"/>
        <c:majorUnit val="20"/>
      </c:valAx>
      <c:valAx>
        <c:axId val="696560384"/>
        <c:scaling>
          <c:orientation val="minMax"/>
        </c:scaling>
        <c:delete val="1"/>
        <c:axPos val="r"/>
        <c:numFmt formatCode="0" sourceLinked="1"/>
        <c:majorTickMark val="out"/>
        <c:minorTickMark val="none"/>
        <c:tickLblPos val="nextTo"/>
        <c:crossAx val="696557888"/>
        <c:crosses val="max"/>
        <c:crossBetween val="between"/>
      </c:valAx>
      <c:catAx>
        <c:axId val="696557888"/>
        <c:scaling>
          <c:orientation val="minMax"/>
        </c:scaling>
        <c:delete val="1"/>
        <c:axPos val="b"/>
        <c:majorTickMark val="out"/>
        <c:minorTickMark val="none"/>
        <c:tickLblPos val="nextTo"/>
        <c:crossAx val="69656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47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55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199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58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53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40484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77229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66804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400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2418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8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70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13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02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2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27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4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6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83878-7ED1-4B8D-A2BF-363E2BD9DE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1670-0C50-4B25-84CA-91293471F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8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6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425B4E2-B88D-4E48-F960-BB0C882312D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14324" y="1333500"/>
          <a:ext cx="8486775" cy="51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97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2022-09-14T08:46:17Z</dcterms:created>
  <dcterms:modified xsi:type="dcterms:W3CDTF">2022-09-14T08:46:17Z</dcterms:modified>
</cp:coreProperties>
</file>