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100" dirty="0" smtClean="0"/>
              <a:t>人口</a:t>
            </a:r>
            <a:r>
              <a:rPr lang="ja-JP" sz="1100" dirty="0"/>
              <a:t>規模別にみた定員の弾力化を実施している保育所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'2'!$B$10</c:f>
              <c:strCache>
                <c:ptCount val="1"/>
                <c:pt idx="0">
                  <c:v>平成29年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5681342778906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64-456E-88EB-04CAE5981BD4}"/>
                </c:ext>
              </c:extLst>
            </c:dLbl>
            <c:dLbl>
              <c:idx val="1"/>
              <c:layout>
                <c:manualLayout>
                  <c:x val="0"/>
                  <c:y val="-6.9445355215724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64-456E-88EB-04CAE5981BD4}"/>
                </c:ext>
              </c:extLst>
            </c:dLbl>
            <c:dLbl>
              <c:idx val="2"/>
              <c:layout>
                <c:manualLayout>
                  <c:x val="3.9416977009767558E-17"/>
                  <c:y val="-2.5681342778906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64-456E-88EB-04CAE5981BD4}"/>
                </c:ext>
              </c:extLst>
            </c:dLbl>
            <c:dLbl>
              <c:idx val="3"/>
              <c:layout>
                <c:manualLayout>
                  <c:x val="0"/>
                  <c:y val="-2.56813427789061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64-456E-88EB-04CAE5981BD4}"/>
                </c:ext>
              </c:extLst>
            </c:dLbl>
            <c:dLbl>
              <c:idx val="4"/>
              <c:layout>
                <c:manualLayout>
                  <c:x val="0"/>
                  <c:y val="-1.82785296174636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64-456E-88EB-04CAE5981BD4}"/>
                </c:ext>
              </c:extLst>
            </c:dLbl>
            <c:dLbl>
              <c:idx val="5"/>
              <c:layout>
                <c:manualLayout>
                  <c:x val="-7.8833954019535116E-17"/>
                  <c:y val="-1.46750530165178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64-456E-88EB-04CAE5981BD4}"/>
                </c:ext>
              </c:extLst>
            </c:dLbl>
            <c:dLbl>
              <c:idx val="6"/>
              <c:layout>
                <c:manualLayout>
                  <c:x val="-1.5766790803907023E-16"/>
                  <c:y val="-4.02584658156484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64-456E-88EB-04CAE5981BD4}"/>
                </c:ext>
              </c:extLst>
            </c:dLbl>
            <c:dLbl>
              <c:idx val="7"/>
              <c:layout>
                <c:manualLayout>
                  <c:x val="2.1500417649845216E-3"/>
                  <c:y val="-2.92195327266681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64-456E-88EB-04CAE5981B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'2'!$C$8:$J$9</c:f>
              <c:multiLvlStrCache>
                <c:ptCount val="8"/>
                <c:lvl>
                  <c:pt idx="2">
                    <c:v>合計</c:v>
                  </c:pt>
                  <c:pt idx="3">
                    <c:v>人口15万人
以上の市</c:v>
                  </c:pt>
                  <c:pt idx="4">
                    <c:v>人口10万～
15万人未満
の市</c:v>
                  </c:pt>
                  <c:pt idx="5">
                    <c:v>人口5万～10
万人未満の
市</c:v>
                  </c:pt>
                  <c:pt idx="6">
                    <c:v>人口5万人未
満の市</c:v>
                  </c:pt>
                </c:lvl>
                <c:lvl>
                  <c:pt idx="0">
                    <c:v>全国</c:v>
                  </c:pt>
                  <c:pt idx="1">
                    <c:v>指定都市</c:v>
                  </c:pt>
                  <c:pt idx="2">
                    <c:v>その他の都市</c:v>
                  </c:pt>
                  <c:pt idx="7">
                    <c:v>郡部</c:v>
                  </c:pt>
                </c:lvl>
              </c:multiLvlStrCache>
            </c:multiLvlStrRef>
          </c:cat>
          <c:val>
            <c:numRef>
              <c:f>'2'!$C$10:$J$10</c:f>
              <c:numCache>
                <c:formatCode>#,##0_ </c:formatCode>
                <c:ptCount val="8"/>
                <c:pt idx="0">
                  <c:v>14737</c:v>
                </c:pt>
                <c:pt idx="1">
                  <c:v>3022</c:v>
                </c:pt>
                <c:pt idx="2">
                  <c:v>10363</c:v>
                </c:pt>
                <c:pt idx="3">
                  <c:v>5139</c:v>
                </c:pt>
                <c:pt idx="4">
                  <c:v>1553</c:v>
                </c:pt>
                <c:pt idx="5">
                  <c:v>2329</c:v>
                </c:pt>
                <c:pt idx="6">
                  <c:v>1342</c:v>
                </c:pt>
                <c:pt idx="7">
                  <c:v>1352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64-456E-88EB-04CAE5981BD4}"/>
            </c:ext>
          </c:extLst>
        </c:ser>
        <c:ser>
          <c:idx val="1"/>
          <c:order val="1"/>
          <c:tx>
            <c:strRef>
              <c:f>'2'!$B$11</c:f>
              <c:strCache>
                <c:ptCount val="1"/>
                <c:pt idx="0">
                  <c:v>令和2年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991377824638531E-2"/>
                  <c:y val="-2.20125795247767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64-456E-88EB-04CAE5981BD4}"/>
                </c:ext>
              </c:extLst>
            </c:dLbl>
            <c:dLbl>
              <c:idx val="1"/>
              <c:layout>
                <c:manualLayout>
                  <c:x val="1.0708223757385862E-2"/>
                  <c:y val="-1.46750530165178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64-456E-88EB-04CAE5981BD4}"/>
                </c:ext>
              </c:extLst>
            </c:dLbl>
            <c:dLbl>
              <c:idx val="2"/>
              <c:layout>
                <c:manualLayout>
                  <c:x val="1.070816736376555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64-456E-88EB-04CAE5981BD4}"/>
                </c:ext>
              </c:extLst>
            </c:dLbl>
            <c:dLbl>
              <c:idx val="3"/>
              <c:layout>
                <c:manualLayout>
                  <c:x val="1.0708167363765552E-2"/>
                  <c:y val="1.09084131351036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464-456E-88EB-04CAE5981BD4}"/>
                </c:ext>
              </c:extLst>
            </c:dLbl>
            <c:dLbl>
              <c:idx val="4"/>
              <c:layout>
                <c:manualLayout>
                  <c:x val="1.0708223757385822E-2"/>
                  <c:y val="-9.7929979775581458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64-456E-88EB-04CAE5981BD4}"/>
                </c:ext>
              </c:extLst>
            </c:dLbl>
            <c:dLbl>
              <c:idx val="5"/>
              <c:layout>
                <c:manualLayout>
                  <c:x val="1.0708223757385822E-2"/>
                  <c:y val="2.1914649545001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64-456E-88EB-04CAE5981BD4}"/>
                </c:ext>
              </c:extLst>
            </c:dLbl>
            <c:dLbl>
              <c:idx val="6"/>
              <c:layout>
                <c:manualLayout>
                  <c:x val="4.283323361879793E-3"/>
                  <c:y val="3.57083327435380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64-456E-88EB-04CAE5981BD4}"/>
                </c:ext>
              </c:extLst>
            </c:dLbl>
            <c:dLbl>
              <c:idx val="7"/>
              <c:layout>
                <c:manualLayout>
                  <c:x val="1.5008307287354944E-2"/>
                  <c:y val="-6.5286653183720976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64-456E-88EB-04CAE5981B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'2'!$C$8:$J$9</c:f>
              <c:multiLvlStrCache>
                <c:ptCount val="8"/>
                <c:lvl>
                  <c:pt idx="2">
                    <c:v>合計</c:v>
                  </c:pt>
                  <c:pt idx="3">
                    <c:v>人口15万人
以上の市</c:v>
                  </c:pt>
                  <c:pt idx="4">
                    <c:v>人口10万～
15万人未満
の市</c:v>
                  </c:pt>
                  <c:pt idx="5">
                    <c:v>人口5万～10
万人未満の
市</c:v>
                  </c:pt>
                  <c:pt idx="6">
                    <c:v>人口5万人未
満の市</c:v>
                  </c:pt>
                </c:lvl>
                <c:lvl>
                  <c:pt idx="0">
                    <c:v>全国</c:v>
                  </c:pt>
                  <c:pt idx="1">
                    <c:v>指定都市</c:v>
                  </c:pt>
                  <c:pt idx="2">
                    <c:v>その他の都市</c:v>
                  </c:pt>
                  <c:pt idx="7">
                    <c:v>郡部</c:v>
                  </c:pt>
                </c:lvl>
              </c:multiLvlStrCache>
            </c:multiLvlStrRef>
          </c:cat>
          <c:val>
            <c:numRef>
              <c:f>'2'!$C$11:$J$11</c:f>
              <c:numCache>
                <c:formatCode>#,##0_ </c:formatCode>
                <c:ptCount val="8"/>
                <c:pt idx="0">
                  <c:v>12111</c:v>
                </c:pt>
                <c:pt idx="1">
                  <c:v>2560</c:v>
                </c:pt>
                <c:pt idx="2">
                  <c:v>8457</c:v>
                </c:pt>
                <c:pt idx="3">
                  <c:v>4592</c:v>
                </c:pt>
                <c:pt idx="4">
                  <c:v>1201</c:v>
                </c:pt>
                <c:pt idx="5">
                  <c:v>1754</c:v>
                </c:pt>
                <c:pt idx="6">
                  <c:v>910</c:v>
                </c:pt>
                <c:pt idx="7">
                  <c:v>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464-456E-88EB-04CAE5981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axId val="266611072"/>
        <c:axId val="271268608"/>
      </c:barChart>
      <c:barChart>
        <c:barDir val="col"/>
        <c:grouping val="clustered"/>
        <c:varyColors val="0"/>
        <c:ser>
          <c:idx val="2"/>
          <c:order val="2"/>
          <c:tx>
            <c:strRef>
              <c:f>'2'!$B$15</c:f>
              <c:strCache>
                <c:ptCount val="1"/>
                <c:pt idx="0">
                  <c:v>平成29年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436582827241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64-456E-88EB-04CAE5981BD4}"/>
                </c:ext>
              </c:extLst>
            </c:dLbl>
            <c:dLbl>
              <c:idx val="1"/>
              <c:layout>
                <c:manualLayout>
                  <c:x val="0"/>
                  <c:y val="-0.12473795064040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64-456E-88EB-04CAE5981BD4}"/>
                </c:ext>
              </c:extLst>
            </c:dLbl>
            <c:dLbl>
              <c:idx val="2"/>
              <c:layout>
                <c:manualLayout>
                  <c:x val="-3.9416977009767558E-17"/>
                  <c:y val="-0.308176113346874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64-456E-88EB-04CAE5981BD4}"/>
                </c:ext>
              </c:extLst>
            </c:dLbl>
            <c:dLbl>
              <c:idx val="3"/>
              <c:layout>
                <c:manualLayout>
                  <c:x val="0"/>
                  <c:y val="-0.154088056673437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64-456E-88EB-04CAE5981BD4}"/>
                </c:ext>
              </c:extLst>
            </c:dLbl>
            <c:dLbl>
              <c:idx val="4"/>
              <c:layout>
                <c:manualLayout>
                  <c:x val="0"/>
                  <c:y val="-3.668763254129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464-456E-88EB-04CAE5981BD4}"/>
                </c:ext>
              </c:extLst>
            </c:dLbl>
            <c:dLbl>
              <c:idx val="5"/>
              <c:layout>
                <c:manualLayout>
                  <c:x val="-7.8833954019535116E-17"/>
                  <c:y val="-5.503144881194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464-456E-88EB-04CAE5981BD4}"/>
                </c:ext>
              </c:extLst>
            </c:dLbl>
            <c:dLbl>
              <c:idx val="6"/>
              <c:layout>
                <c:manualLayout>
                  <c:x val="-1.5766790803907023E-16"/>
                  <c:y val="-4.4025159049553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464-456E-88EB-04CAE5981BD4}"/>
                </c:ext>
              </c:extLst>
            </c:dLbl>
            <c:dLbl>
              <c:idx val="7"/>
              <c:layout>
                <c:manualLayout>
                  <c:x val="0"/>
                  <c:y val="-3.668763254129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464-456E-88EB-04CAE5981BD4}"/>
                </c:ext>
              </c:extLst>
            </c:dLbl>
            <c:numFmt formatCode="&quot;(&quot;0.0&quot;%)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'2'!$C$15:$J$15</c:f>
              <c:numCache>
                <c:formatCode>0.0</c:formatCode>
                <c:ptCount val="8"/>
                <c:pt idx="0">
                  <c:v>64</c:v>
                </c:pt>
                <c:pt idx="1">
                  <c:v>69.599999999999994</c:v>
                </c:pt>
                <c:pt idx="2" formatCode="#,##0.0;\-#,##0.0">
                  <c:v>64.8</c:v>
                </c:pt>
                <c:pt idx="3" formatCode="General">
                  <c:v>68</c:v>
                </c:pt>
                <c:pt idx="4" formatCode="General">
                  <c:v>66.3</c:v>
                </c:pt>
                <c:pt idx="5" formatCode="General">
                  <c:v>63.8</c:v>
                </c:pt>
                <c:pt idx="6" formatCode="General">
                  <c:v>55.2</c:v>
                </c:pt>
                <c:pt idx="7" formatCode="General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A464-456E-88EB-04CAE5981BD4}"/>
            </c:ext>
          </c:extLst>
        </c:ser>
        <c:ser>
          <c:idx val="3"/>
          <c:order val="3"/>
          <c:tx>
            <c:strRef>
              <c:f>'2'!$B$16</c:f>
              <c:strCache>
                <c:ptCount val="1"/>
                <c:pt idx="0">
                  <c:v>令和2年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900250589907108E-2"/>
                  <c:y val="-0.35220127239642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464-456E-88EB-04CAE5981BD4}"/>
                </c:ext>
              </c:extLst>
            </c:dLbl>
            <c:dLbl>
              <c:idx val="1"/>
              <c:layout>
                <c:manualLayout>
                  <c:x val="8.6001670599380464E-3"/>
                  <c:y val="-5.503144881194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464-456E-88EB-04CAE5981BD4}"/>
                </c:ext>
              </c:extLst>
            </c:dLbl>
            <c:dLbl>
              <c:idx val="2"/>
              <c:layout>
                <c:manualLayout>
                  <c:x val="1.7200334119876173E-2"/>
                  <c:y val="-0.22012579524776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464-456E-88EB-04CAE5981BD4}"/>
                </c:ext>
              </c:extLst>
            </c:dLbl>
            <c:dLbl>
              <c:idx val="3"/>
              <c:layout>
                <c:manualLayout>
                  <c:x val="1.2900250589907129E-2"/>
                  <c:y val="-9.9056607861495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464-456E-88EB-04CAE5981BD4}"/>
                </c:ext>
              </c:extLst>
            </c:dLbl>
            <c:dLbl>
              <c:idx val="4"/>
              <c:layout>
                <c:manualLayout>
                  <c:x val="1.2900250589907049E-2"/>
                  <c:y val="-6.7259882667135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464-456E-88EB-04CAE5981BD4}"/>
                </c:ext>
              </c:extLst>
            </c:dLbl>
            <c:dLbl>
              <c:idx val="5"/>
              <c:layout>
                <c:manualLayout>
                  <c:x val="1.07502088249226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464-456E-88EB-04CAE5981BD4}"/>
                </c:ext>
              </c:extLst>
            </c:dLbl>
            <c:dLbl>
              <c:idx val="6"/>
              <c:layout>
                <c:manualLayout>
                  <c:x val="1.0750208824922607E-2"/>
                  <c:y val="1.10062897623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464-456E-88EB-04CAE5981BD4}"/>
                </c:ext>
              </c:extLst>
            </c:dLbl>
            <c:dLbl>
              <c:idx val="7"/>
              <c:layout>
                <c:manualLayout>
                  <c:x val="1.93503758848606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464-456E-88EB-04CAE5981BD4}"/>
                </c:ext>
              </c:extLst>
            </c:dLbl>
            <c:numFmt formatCode="&quot;(&quot;0.0&quot;%)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'2'!$C$16:$J$16</c:f>
              <c:numCache>
                <c:formatCode>0.0</c:formatCode>
                <c:ptCount val="8"/>
                <c:pt idx="0">
                  <c:v>50.8</c:v>
                </c:pt>
                <c:pt idx="1">
                  <c:v>54.7</c:v>
                </c:pt>
                <c:pt idx="2" formatCode="#,##0.0;\-#,##0.0">
                  <c:v>50.6</c:v>
                </c:pt>
                <c:pt idx="3" formatCode="General">
                  <c:v>52.3</c:v>
                </c:pt>
                <c:pt idx="4" formatCode="General">
                  <c:v>52.6</c:v>
                </c:pt>
                <c:pt idx="5" formatCode="General">
                  <c:v>50.1</c:v>
                </c:pt>
                <c:pt idx="6" formatCode="General">
                  <c:v>42.4</c:v>
                </c:pt>
                <c:pt idx="7" formatCode="General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A464-456E-88EB-04CAE5981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axId val="627787360"/>
        <c:axId val="627781536"/>
      </c:barChart>
      <c:catAx>
        <c:axId val="26661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71268608"/>
        <c:crosses val="autoZero"/>
        <c:auto val="1"/>
        <c:lblAlgn val="ctr"/>
        <c:lblOffset val="100"/>
        <c:noMultiLvlLbl val="0"/>
      </c:catAx>
      <c:valAx>
        <c:axId val="271268608"/>
        <c:scaling>
          <c:orientation val="minMax"/>
          <c:max val="1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66611072"/>
        <c:crosses val="autoZero"/>
        <c:crossBetween val="between"/>
      </c:valAx>
      <c:valAx>
        <c:axId val="627781536"/>
        <c:scaling>
          <c:orientation val="minMax"/>
        </c:scaling>
        <c:delete val="1"/>
        <c:axPos val="r"/>
        <c:numFmt formatCode="0.0" sourceLinked="1"/>
        <c:majorTickMark val="out"/>
        <c:minorTickMark val="none"/>
        <c:tickLblPos val="nextTo"/>
        <c:crossAx val="627787360"/>
        <c:crosses val="max"/>
        <c:crossBetween val="between"/>
      </c:valAx>
      <c:catAx>
        <c:axId val="627787360"/>
        <c:scaling>
          <c:orientation val="minMax"/>
        </c:scaling>
        <c:delete val="1"/>
        <c:axPos val="b"/>
        <c:majorTickMark val="out"/>
        <c:minorTickMark val="none"/>
        <c:tickLblPos val="nextTo"/>
        <c:crossAx val="6277815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90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5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51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23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59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81504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212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141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99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293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4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3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1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69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05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03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5441-DD2C-4156-97FD-E36F4CA993E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CEC3-9917-4646-BD73-396CDA187B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81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32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348EB84-4C00-930D-891D-CB7FAA6EB89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9075" y="1076326"/>
          <a:ext cx="8724899" cy="5362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52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2022-09-14T08:46:18Z</dcterms:created>
  <dcterms:modified xsi:type="dcterms:W3CDTF">2022-09-14T08:46:18Z</dcterms:modified>
</cp:coreProperties>
</file>