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100" dirty="0" smtClean="0"/>
              <a:t>人口</a:t>
            </a:r>
            <a:r>
              <a:rPr lang="ja-JP" sz="1100" dirty="0"/>
              <a:t>規模別 保育所がある市町村における定員の弾力化の状況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0714850245500971E-2"/>
          <c:y val="0.22277706313534854"/>
          <c:w val="0.83857029950899808"/>
          <c:h val="0.40289995447337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'1'!$B$10</c:f>
              <c:strCache>
                <c:ptCount val="1"/>
                <c:pt idx="0">
                  <c:v>定員の弾力化を認めている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55218298648561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D-488D-8A80-1269E6E8F183}"/>
                </c:ext>
              </c:extLst>
            </c:dLbl>
            <c:dLbl>
              <c:idx val="1"/>
              <c:layout>
                <c:manualLayout>
                  <c:x val="0"/>
                  <c:y val="-1.94022873310702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2D-488D-8A80-1269E6E8F183}"/>
                </c:ext>
              </c:extLst>
            </c:dLbl>
            <c:dLbl>
              <c:idx val="2"/>
              <c:layout>
                <c:manualLayout>
                  <c:x val="-4.2322040637966167E-17"/>
                  <c:y val="-3.88045746621404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73819774006784E-2"/>
                      <c:h val="6.97901803037756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2D-488D-8A80-1269E6E8F183}"/>
                </c:ext>
              </c:extLst>
            </c:dLbl>
            <c:dLbl>
              <c:idx val="3"/>
              <c:layout>
                <c:manualLayout>
                  <c:x val="0"/>
                  <c:y val="-2.71632022634983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2D-488D-8A80-1269E6E8F183}"/>
                </c:ext>
              </c:extLst>
            </c:dLbl>
            <c:dLbl>
              <c:idx val="4"/>
              <c:layout>
                <c:manualLayout>
                  <c:x val="0"/>
                  <c:y val="-1.55218298648562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2D-488D-8A80-1269E6E8F183}"/>
                </c:ext>
              </c:extLst>
            </c:dLbl>
            <c:dLbl>
              <c:idx val="5"/>
              <c:layout>
                <c:manualLayout>
                  <c:x val="-8.4644081275932334E-17"/>
                  <c:y val="-1.16413723986421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2D-488D-8A80-1269E6E8F183}"/>
                </c:ext>
              </c:extLst>
            </c:dLbl>
            <c:dLbl>
              <c:idx val="6"/>
              <c:layout>
                <c:manualLayout>
                  <c:x val="0"/>
                  <c:y val="-2.32827447972842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2D-488D-8A80-1269E6E8F183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'1'!$C$8:$I$9</c:f>
              <c:multiLvlStrCache>
                <c:ptCount val="7"/>
                <c:lvl>
                  <c:pt idx="1">
                    <c:v>合計</c:v>
                  </c:pt>
                  <c:pt idx="2">
                    <c:v>人口15万人
以上の市</c:v>
                  </c:pt>
                  <c:pt idx="3">
                    <c:v>人口10万～
15万人未満
の市</c:v>
                  </c:pt>
                  <c:pt idx="4">
                    <c:v>人口5万～10
万人未満の
市</c:v>
                  </c:pt>
                  <c:pt idx="5">
                    <c:v>人口5万人未
満の市</c:v>
                  </c:pt>
                </c:lvl>
                <c:lvl>
                  <c:pt idx="0">
                    <c:v>指定都市</c:v>
                  </c:pt>
                  <c:pt idx="1">
                    <c:v>その他の都市</c:v>
                  </c:pt>
                  <c:pt idx="6">
                    <c:v>郡部</c:v>
                  </c:pt>
                </c:lvl>
              </c:multiLvlStrCache>
            </c:multiLvlStrRef>
          </c:cat>
          <c:val>
            <c:numRef>
              <c:f>'1'!$C$10:$I$10</c:f>
              <c:numCache>
                <c:formatCode>0</c:formatCode>
                <c:ptCount val="7"/>
                <c:pt idx="0">
                  <c:v>20</c:v>
                </c:pt>
                <c:pt idx="1">
                  <c:v>716</c:v>
                </c:pt>
                <c:pt idx="2">
                  <c:v>155</c:v>
                </c:pt>
                <c:pt idx="3">
                  <c:v>100</c:v>
                </c:pt>
                <c:pt idx="4">
                  <c:v>235</c:v>
                </c:pt>
                <c:pt idx="5">
                  <c:v>226</c:v>
                </c:pt>
                <c:pt idx="6">
                  <c:v>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2D-488D-8A80-1269E6E8F183}"/>
            </c:ext>
          </c:extLst>
        </c:ser>
        <c:ser>
          <c:idx val="1"/>
          <c:order val="1"/>
          <c:tx>
            <c:strRef>
              <c:f>'1'!$B$11</c:f>
              <c:strCache>
                <c:ptCount val="1"/>
                <c:pt idx="0">
                  <c:v>定員の弾力化を認めていない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161020318983083E-17"/>
                  <c:y val="-6.64633755091190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2D-488D-8A80-1269E6E8F183}"/>
                </c:ext>
              </c:extLst>
            </c:dLbl>
            <c:dLbl>
              <c:idx val="1"/>
              <c:layout>
                <c:manualLayout>
                  <c:x val="0"/>
                  <c:y val="-8.24808039574555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2D-488D-8A80-1269E6E8F183}"/>
                </c:ext>
              </c:extLst>
            </c:dLbl>
            <c:dLbl>
              <c:idx val="2"/>
              <c:layout>
                <c:manualLayout>
                  <c:x val="0"/>
                  <c:y val="-6.66286768862231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2D-488D-8A80-1269E6E8F183}"/>
                </c:ext>
              </c:extLst>
            </c:dLbl>
            <c:dLbl>
              <c:idx val="3"/>
              <c:layout>
                <c:manualLayout>
                  <c:x val="0"/>
                  <c:y val="-6.26654159575410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2D-488D-8A80-1269E6E8F183}"/>
                </c:ext>
              </c:extLst>
            </c:dLbl>
            <c:dLbl>
              <c:idx val="4"/>
              <c:layout>
                <c:manualLayout>
                  <c:x val="-8.4644081275932334E-17"/>
                  <c:y val="-7.46373911103913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22D-488D-8A80-1269E6E8F183}"/>
                </c:ext>
              </c:extLst>
            </c:dLbl>
            <c:dLbl>
              <c:idx val="5"/>
              <c:layout>
                <c:manualLayout>
                  <c:x val="0"/>
                  <c:y val="-8.66090607154096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2D-488D-8A80-1269E6E8F183}"/>
                </c:ext>
              </c:extLst>
            </c:dLbl>
            <c:dLbl>
              <c:idx val="6"/>
              <c:layout>
                <c:manualLayout>
                  <c:x val="0"/>
                  <c:y val="-0.12219377232408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22D-488D-8A80-1269E6E8F1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'1'!$C$8:$I$9</c:f>
              <c:multiLvlStrCache>
                <c:ptCount val="7"/>
                <c:lvl>
                  <c:pt idx="1">
                    <c:v>合計</c:v>
                  </c:pt>
                  <c:pt idx="2">
                    <c:v>人口15万人
以上の市</c:v>
                  </c:pt>
                  <c:pt idx="3">
                    <c:v>人口10万～
15万人未満
の市</c:v>
                  </c:pt>
                  <c:pt idx="4">
                    <c:v>人口5万～10
万人未満の
市</c:v>
                  </c:pt>
                  <c:pt idx="5">
                    <c:v>人口5万人未
満の市</c:v>
                  </c:pt>
                </c:lvl>
                <c:lvl>
                  <c:pt idx="0">
                    <c:v>指定都市</c:v>
                  </c:pt>
                  <c:pt idx="1">
                    <c:v>その他の都市</c:v>
                  </c:pt>
                  <c:pt idx="6">
                    <c:v>郡部</c:v>
                  </c:pt>
                </c:lvl>
              </c:multiLvlStrCache>
            </c:multiLvlStrRef>
          </c:cat>
          <c:val>
            <c:numRef>
              <c:f>'1'!$C$11:$I$11</c:f>
              <c:numCache>
                <c:formatCode>0</c:formatCode>
                <c:ptCount val="7"/>
                <c:pt idx="0">
                  <c:v>0</c:v>
                </c:pt>
                <c:pt idx="1">
                  <c:v>71</c:v>
                </c:pt>
                <c:pt idx="2">
                  <c:v>4</c:v>
                </c:pt>
                <c:pt idx="3">
                  <c:v>3</c:v>
                </c:pt>
                <c:pt idx="4">
                  <c:v>23</c:v>
                </c:pt>
                <c:pt idx="5">
                  <c:v>41</c:v>
                </c:pt>
                <c:pt idx="6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22D-488D-8A80-1269E6E8F1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5583664"/>
        <c:axId val="265580752"/>
      </c:barChart>
      <c:barChart>
        <c:barDir val="col"/>
        <c:grouping val="percentStacked"/>
        <c:varyColors val="0"/>
        <c:ser>
          <c:idx val="2"/>
          <c:order val="2"/>
          <c:tx>
            <c:strRef>
              <c:f>'1'!$B$15</c:f>
              <c:strCache>
                <c:ptCount val="1"/>
                <c:pt idx="0">
                  <c:v>定員の弾力化を認めている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9241171959263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2D-488D-8A80-1269E6E8F183}"/>
                </c:ext>
              </c:extLst>
            </c:dLbl>
            <c:dLbl>
              <c:idx val="1"/>
              <c:layout>
                <c:manualLayout>
                  <c:x val="-4.2322040637966167E-17"/>
                  <c:y val="3.4924117195926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2D-488D-8A80-1269E6E8F183}"/>
                </c:ext>
              </c:extLst>
            </c:dLbl>
            <c:dLbl>
              <c:idx val="2"/>
              <c:layout>
                <c:manualLayout>
                  <c:x val="0"/>
                  <c:y val="3.4924117195926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2D-488D-8A80-1269E6E8F183}"/>
                </c:ext>
              </c:extLst>
            </c:dLbl>
            <c:dLbl>
              <c:idx val="3"/>
              <c:layout>
                <c:manualLayout>
                  <c:x val="0"/>
                  <c:y val="2.71632022634983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22D-488D-8A80-1269E6E8F183}"/>
                </c:ext>
              </c:extLst>
            </c:dLbl>
            <c:dLbl>
              <c:idx val="4"/>
              <c:layout>
                <c:manualLayout>
                  <c:x val="8.4644081275932334E-17"/>
                  <c:y val="3.104365972971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22D-488D-8A80-1269E6E8F183}"/>
                </c:ext>
              </c:extLst>
            </c:dLbl>
            <c:dLbl>
              <c:idx val="5"/>
              <c:layout>
                <c:manualLayout>
                  <c:x val="-8.4644081275932334E-17"/>
                  <c:y val="3.4924117195926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22D-488D-8A80-1269E6E8F183}"/>
                </c:ext>
              </c:extLst>
            </c:dLbl>
            <c:dLbl>
              <c:idx val="6"/>
              <c:layout>
                <c:manualLayout>
                  <c:x val="0"/>
                  <c:y val="2.32827447972842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22D-488D-8A80-1269E6E8F183}"/>
                </c:ext>
              </c:extLst>
            </c:dLbl>
            <c:numFmt formatCode="&quot;(&quot;0.0&quot;%)&quot;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'1'!$C$15:$I$15</c:f>
              <c:numCache>
                <c:formatCode>0.0</c:formatCode>
                <c:ptCount val="7"/>
                <c:pt idx="0">
                  <c:v>100</c:v>
                </c:pt>
                <c:pt idx="1">
                  <c:v>91</c:v>
                </c:pt>
                <c:pt idx="2" formatCode="#,##0.0;\-#,##0.0">
                  <c:v>97.5</c:v>
                </c:pt>
                <c:pt idx="3" formatCode="General">
                  <c:v>97.1</c:v>
                </c:pt>
                <c:pt idx="4" formatCode="General">
                  <c:v>91.1</c:v>
                </c:pt>
                <c:pt idx="5" formatCode="General">
                  <c:v>84.6</c:v>
                </c:pt>
                <c:pt idx="6" formatCode="General">
                  <c:v>67.599999999999994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C22D-488D-8A80-1269E6E8F183}"/>
            </c:ext>
          </c:extLst>
        </c:ser>
        <c:ser>
          <c:idx val="3"/>
          <c:order val="3"/>
          <c:tx>
            <c:strRef>
              <c:f>'1'!$B$16</c:f>
              <c:strCache>
                <c:ptCount val="1"/>
                <c:pt idx="0">
                  <c:v>定員の弾力化を認めていない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71632022634983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22D-488D-8A80-1269E6E8F183}"/>
                </c:ext>
              </c:extLst>
            </c:dLbl>
            <c:dLbl>
              <c:idx val="1"/>
              <c:layout>
                <c:manualLayout>
                  <c:x val="-4.2322040637966167E-17"/>
                  <c:y val="-4.26850321283545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22D-488D-8A80-1269E6E8F183}"/>
                </c:ext>
              </c:extLst>
            </c:dLbl>
            <c:dLbl>
              <c:idx val="2"/>
              <c:layout>
                <c:manualLayout>
                  <c:x val="0"/>
                  <c:y val="-3.10436597297123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2D-488D-8A80-1269E6E8F183}"/>
                </c:ext>
              </c:extLst>
            </c:dLbl>
            <c:dLbl>
              <c:idx val="3"/>
              <c:layout>
                <c:manualLayout>
                  <c:x val="0"/>
                  <c:y val="-2.71632022634983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22D-488D-8A80-1269E6E8F183}"/>
                </c:ext>
              </c:extLst>
            </c:dLbl>
            <c:dLbl>
              <c:idx val="4"/>
              <c:layout>
                <c:manualLayout>
                  <c:x val="0"/>
                  <c:y val="-3.4924117195926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22D-488D-8A80-1269E6E8F183}"/>
                </c:ext>
              </c:extLst>
            </c:dLbl>
            <c:dLbl>
              <c:idx val="5"/>
              <c:layout>
                <c:manualLayout>
                  <c:x val="-8.4644081275932334E-17"/>
                  <c:y val="-5.04459470607826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22D-488D-8A80-1269E6E8F183}"/>
                </c:ext>
              </c:extLst>
            </c:dLbl>
            <c:dLbl>
              <c:idx val="6"/>
              <c:layout>
                <c:manualLayout>
                  <c:x val="-1.6928816255186467E-16"/>
                  <c:y val="-8.9250521722923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22D-488D-8A80-1269E6E8F183}"/>
                </c:ext>
              </c:extLst>
            </c:dLbl>
            <c:numFmt formatCode="&quot;(&quot;0.0&quot;%)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'1'!$C$16:$I$16</c:f>
              <c:numCache>
                <c:formatCode>0.0</c:formatCode>
                <c:ptCount val="7"/>
                <c:pt idx="0">
                  <c:v>0</c:v>
                </c:pt>
                <c:pt idx="1">
                  <c:v>9</c:v>
                </c:pt>
                <c:pt idx="2" formatCode="#,##0.0;\-#,##0.0">
                  <c:v>2.5</c:v>
                </c:pt>
                <c:pt idx="3" formatCode="General">
                  <c:v>2.9</c:v>
                </c:pt>
                <c:pt idx="4" formatCode="General">
                  <c:v>8.9</c:v>
                </c:pt>
                <c:pt idx="5" formatCode="General">
                  <c:v>15.4</c:v>
                </c:pt>
                <c:pt idx="6" formatCode="General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C22D-488D-8A80-1269E6E8F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376354512"/>
        <c:axId val="376334544"/>
      </c:barChart>
      <c:catAx>
        <c:axId val="26558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5580752"/>
        <c:crosses val="autoZero"/>
        <c:auto val="1"/>
        <c:lblAlgn val="ctr"/>
        <c:lblOffset val="100"/>
        <c:noMultiLvlLbl val="0"/>
      </c:catAx>
      <c:valAx>
        <c:axId val="26558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5583664"/>
        <c:crosses val="autoZero"/>
        <c:crossBetween val="between"/>
        <c:majorUnit val="0.2"/>
      </c:valAx>
      <c:valAx>
        <c:axId val="376334544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extTo"/>
        <c:crossAx val="376354512"/>
        <c:crosses val="max"/>
        <c:crossBetween val="between"/>
      </c:valAx>
      <c:catAx>
        <c:axId val="376354512"/>
        <c:scaling>
          <c:orientation val="minMax"/>
        </c:scaling>
        <c:delete val="1"/>
        <c:axPos val="b"/>
        <c:majorTickMark val="out"/>
        <c:minorTickMark val="none"/>
        <c:tickLblPos val="nextTo"/>
        <c:crossAx val="376334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5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5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13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7002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95989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69156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31561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941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386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91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99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8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13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32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87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5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0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0592-8BF2-49C5-98C8-4AA4B526D6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FB8E-7E1B-477D-BC70-6E6384E60D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63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7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3FCEA4A-D88D-335A-EB26-4A2EC069B4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" y="923926"/>
          <a:ext cx="8782050" cy="553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2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2022-09-14T08:46:19Z</dcterms:created>
  <dcterms:modified xsi:type="dcterms:W3CDTF">2022-09-14T08:46:19Z</dcterms:modified>
</cp:coreProperties>
</file>