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米の消費が増加した理由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7893376753831696"/>
          <c:y val="0.17543664996420902"/>
          <c:w val="0.47982437380512621"/>
          <c:h val="0.7951515853299087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'19'!$B$8:$B$16</c:f>
              <c:strCache>
                <c:ptCount val="9"/>
                <c:pt idx="0">
                  <c:v>家庭において、炊飯などの米を使った
調理の機会が増えたから</c:v>
                </c:pt>
                <c:pt idx="1">
                  <c:v>お弁当やおにぎりなど米を使った
中食の回数が増えたから</c:v>
                </c:pt>
                <c:pt idx="2">
                  <c:v>米に限らず、そもそも食べる量が増えたから</c:v>
                </c:pt>
                <c:pt idx="3">
                  <c:v>米を家庭に常備するようになったから</c:v>
                </c:pt>
                <c:pt idx="4">
                  <c:v>パックご飯や冷凍チャーハンなど簡易な調理で
食べられる米を使った既製品を食べる機会が増えたから</c:v>
                </c:pt>
                <c:pt idx="5">
                  <c:v>パンや麺類などを食べる機会が減ったから</c:v>
                </c:pt>
                <c:pt idx="6">
                  <c:v>米の価格が安くなったから</c:v>
                </c:pt>
                <c:pt idx="7">
                  <c:v>その他</c:v>
                </c:pt>
                <c:pt idx="8">
                  <c:v>無回答</c:v>
                </c:pt>
              </c:strCache>
            </c:strRef>
          </c:cat>
          <c:val>
            <c:numRef>
              <c:f>'19'!$C$8:$C$16</c:f>
              <c:numCache>
                <c:formatCode>0.0</c:formatCode>
                <c:ptCount val="9"/>
                <c:pt idx="0">
                  <c:v>85.5</c:v>
                </c:pt>
                <c:pt idx="1">
                  <c:v>31</c:v>
                </c:pt>
                <c:pt idx="2">
                  <c:v>25.3</c:v>
                </c:pt>
                <c:pt idx="3">
                  <c:v>8.8000000000000007</c:v>
                </c:pt>
                <c:pt idx="4">
                  <c:v>8.5</c:v>
                </c:pt>
                <c:pt idx="5">
                  <c:v>5.7</c:v>
                </c:pt>
                <c:pt idx="6">
                  <c:v>1.1000000000000001</c:v>
                </c:pt>
                <c:pt idx="7">
                  <c:v>5.6</c:v>
                </c:pt>
                <c:pt idx="8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08-4E88-B189-C541DD2AB4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299108287"/>
        <c:axId val="1203060272"/>
      </c:barChart>
      <c:catAx>
        <c:axId val="129910828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03060272"/>
        <c:crosses val="autoZero"/>
        <c:auto val="1"/>
        <c:lblAlgn val="ctr"/>
        <c:lblOffset val="100"/>
        <c:noMultiLvlLbl val="0"/>
      </c:catAx>
      <c:valAx>
        <c:axId val="1203060272"/>
        <c:scaling>
          <c:orientation val="minMax"/>
          <c:max val="90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9910828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0.82009</cdr:x>
      <cdr:y>0.03478</cdr:y>
    </cdr:from>
    <cdr:to>
      <cdr:x>1</cdr:x>
      <cdr:y>0.08824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4978F7F-7D4B-61AF-6E70-EE32102BA81D}"/>
            </a:ext>
          </a:extLst>
        </cdr:cNvPr>
        <cdr:cNvSpPr txBox="1"/>
      </cdr:nvSpPr>
      <cdr:spPr>
        <a:xfrm xmlns:a="http://schemas.openxmlformats.org/drawingml/2006/main">
          <a:off x="4457701" y="165198"/>
          <a:ext cx="977899" cy="2539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（複数回答）</a:t>
          </a:r>
        </a:p>
      </cdr:txBody>
    </cdr:sp>
  </cdr:relSizeAnchor>
  <cdr:relSizeAnchor xmlns:cdr="http://schemas.openxmlformats.org/drawingml/2006/chartDrawing">
    <cdr:from>
      <cdr:x>0.93222</cdr:x>
      <cdr:y>0.08021</cdr:y>
    </cdr:from>
    <cdr:to>
      <cdr:x>1</cdr:x>
      <cdr:y>0.12832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D69694D-A54D-637C-4E30-015C39D78923}"/>
            </a:ext>
          </a:extLst>
        </cdr:cNvPr>
        <cdr:cNvSpPr txBox="1"/>
      </cdr:nvSpPr>
      <cdr:spPr>
        <a:xfrm xmlns:a="http://schemas.openxmlformats.org/drawingml/2006/main">
          <a:off x="5676900" y="381000"/>
          <a:ext cx="412750" cy="2284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0.63084</cdr:x>
      <cdr:y>0.8491</cdr:y>
    </cdr:from>
    <cdr:to>
      <cdr:x>0.98102</cdr:x>
      <cdr:y>0.94269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F398CDC-5EE8-87FC-96A6-47CB80400223}"/>
            </a:ext>
          </a:extLst>
        </cdr:cNvPr>
        <cdr:cNvSpPr txBox="1"/>
      </cdr:nvSpPr>
      <cdr:spPr>
        <a:xfrm xmlns:a="http://schemas.openxmlformats.org/drawingml/2006/main">
          <a:off x="3429001" y="3774256"/>
          <a:ext cx="1903438" cy="4160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総数（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n=352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M.T.=170.7%)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10C6-5D3D-496E-890F-67B5D692082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5A31-6650-487C-B361-5A9FFF1008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016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10C6-5D3D-496E-890F-67B5D692082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5A31-6650-487C-B361-5A9FFF1008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459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10C6-5D3D-496E-890F-67B5D692082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5A31-6650-487C-B361-5A9FFF1008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784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788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078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90251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53430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6438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15534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57215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10C6-5D3D-496E-890F-67B5D692082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5A31-6650-487C-B361-5A9FFF1008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84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10C6-5D3D-496E-890F-67B5D692082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5A31-6650-487C-B361-5A9FFF1008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838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10C6-5D3D-496E-890F-67B5D692082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5A31-6650-487C-B361-5A9FFF1008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811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10C6-5D3D-496E-890F-67B5D692082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5A31-6650-487C-B361-5A9FFF1008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746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10C6-5D3D-496E-890F-67B5D692082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5A31-6650-487C-B361-5A9FFF1008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872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10C6-5D3D-496E-890F-67B5D692082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5A31-6650-487C-B361-5A9FFF1008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652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10C6-5D3D-496E-890F-67B5D692082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5A31-6650-487C-B361-5A9FFF1008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535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10C6-5D3D-496E-890F-67B5D692082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5A31-6650-487C-B361-5A9FFF1008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90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310C6-5D3D-496E-890F-67B5D692082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95A31-6650-487C-B361-5A9FFF1008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343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037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75BF1895-4E08-C343-8EE9-4B192ACEFC28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61257" y="1001487"/>
          <a:ext cx="8577943" cy="5428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332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2022-09-14T08:45:45Z</dcterms:created>
  <dcterms:modified xsi:type="dcterms:W3CDTF">2022-09-14T08:45:45Z</dcterms:modified>
</cp:coreProperties>
</file>