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新型コロナウイルス感染症発生前後の米の消費の変化</a:t>
            </a:r>
            <a:r>
              <a:rPr lang="ja-JP" altLang="en-US" sz="1400" b="0" i="0" u="none" strike="noStrike" baseline="0" dirty="0"/>
              <a:t> </a:t>
            </a:r>
            <a:r>
              <a:rPr lang="ja-JP" altLang="en-US" sz="1400" b="0" i="0" u="none" strike="noStrike" baseline="0" dirty="0">
                <a:effectLst/>
              </a:rPr>
              <a:t>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0112781954887218"/>
          <c:y val="1.117318435754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0509123182146907"/>
          <c:w val="0.75801832967600358"/>
          <c:h val="0.7339459776166111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'18'!$C$8</c:f>
              <c:strCache>
                <c:ptCount val="1"/>
                <c:pt idx="0">
                  <c:v>増加した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7E-4631-84BB-4AFDA86772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'18'!$C$9:$C$19</c:f>
              <c:numCache>
                <c:formatCode>General</c:formatCode>
                <c:ptCount val="11"/>
                <c:pt idx="0" formatCode="0.0">
                  <c:v>17.899999999999999</c:v>
                </c:pt>
                <c:pt idx="2" formatCode="0.0">
                  <c:v>14.5</c:v>
                </c:pt>
                <c:pt idx="3" formatCode="0.0">
                  <c:v>20.7</c:v>
                </c:pt>
                <c:pt idx="5" formatCode="0.0">
                  <c:v>14.7</c:v>
                </c:pt>
                <c:pt idx="6" formatCode="0.0">
                  <c:v>27.2</c:v>
                </c:pt>
                <c:pt idx="7" formatCode="0.0">
                  <c:v>21.4</c:v>
                </c:pt>
                <c:pt idx="8" formatCode="0.0">
                  <c:v>21.8</c:v>
                </c:pt>
                <c:pt idx="9" formatCode="0.0">
                  <c:v>16</c:v>
                </c:pt>
                <c:pt idx="10" formatCode="0.0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7E-4631-84BB-4AFDA867722B}"/>
            </c:ext>
          </c:extLst>
        </c:ser>
        <c:ser>
          <c:idx val="1"/>
          <c:order val="1"/>
          <c:tx>
            <c:strRef>
              <c:f>'18'!$D$8</c:f>
              <c:strCache>
                <c:ptCount val="1"/>
                <c:pt idx="0">
                  <c:v>減少した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57E-4631-84BB-4AFDA867722B}"/>
              </c:ext>
            </c:extLst>
          </c:dPt>
          <c:dLbls>
            <c:dLbl>
              <c:idx val="6"/>
              <c:layout>
                <c:manualLayout>
                  <c:x val="0"/>
                  <c:y val="-2.79329608938547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7E-4631-84BB-4AFDA867722B}"/>
                </c:ext>
              </c:extLst>
            </c:dLbl>
            <c:dLbl>
              <c:idx val="8"/>
              <c:layout>
                <c:manualLayout>
                  <c:x val="0"/>
                  <c:y val="-3.63128491620111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7E-4631-84BB-4AFDA86772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'18'!$D$9:$D$19</c:f>
              <c:numCache>
                <c:formatCode>General</c:formatCode>
                <c:ptCount val="11"/>
                <c:pt idx="0" formatCode="0.0">
                  <c:v>4</c:v>
                </c:pt>
                <c:pt idx="2" formatCode="0.0">
                  <c:v>4</c:v>
                </c:pt>
                <c:pt idx="3" formatCode="0.0">
                  <c:v>4</c:v>
                </c:pt>
                <c:pt idx="5" formatCode="0.0">
                  <c:v>6.2</c:v>
                </c:pt>
                <c:pt idx="6" formatCode="0.0">
                  <c:v>2.1</c:v>
                </c:pt>
                <c:pt idx="7" formatCode="0.0">
                  <c:v>4.9000000000000004</c:v>
                </c:pt>
                <c:pt idx="8" formatCode="0.0">
                  <c:v>3.2</c:v>
                </c:pt>
                <c:pt idx="9" formatCode="0.0">
                  <c:v>4</c:v>
                </c:pt>
                <c:pt idx="10" formatCode="0.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57E-4631-84BB-4AFDA867722B}"/>
            </c:ext>
          </c:extLst>
        </c:ser>
        <c:ser>
          <c:idx val="2"/>
          <c:order val="2"/>
          <c:tx>
            <c:strRef>
              <c:f>'18'!$E$8</c:f>
              <c:strCache>
                <c:ptCount val="1"/>
                <c:pt idx="0">
                  <c:v>変わらない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57E-4631-84BB-4AFDA86772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'18'!$E$9:$E$19</c:f>
              <c:numCache>
                <c:formatCode>General</c:formatCode>
                <c:ptCount val="11"/>
                <c:pt idx="0" formatCode="0.0">
                  <c:v>77.400000000000006</c:v>
                </c:pt>
                <c:pt idx="2" formatCode="0.0">
                  <c:v>81.099999999999994</c:v>
                </c:pt>
                <c:pt idx="3" formatCode="0.0">
                  <c:v>74.3</c:v>
                </c:pt>
                <c:pt idx="5" formatCode="0.0">
                  <c:v>78.7</c:v>
                </c:pt>
                <c:pt idx="6" formatCode="0.0">
                  <c:v>70.8</c:v>
                </c:pt>
                <c:pt idx="7" formatCode="0.0">
                  <c:v>73.099999999999994</c:v>
                </c:pt>
                <c:pt idx="8" formatCode="0.0">
                  <c:v>74.3</c:v>
                </c:pt>
                <c:pt idx="9" formatCode="0.0">
                  <c:v>79.3</c:v>
                </c:pt>
                <c:pt idx="10" formatCode="0.0">
                  <c:v>83.8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7E-4631-84BB-4AFDA867722B}"/>
            </c:ext>
          </c:extLst>
        </c:ser>
        <c:ser>
          <c:idx val="3"/>
          <c:order val="3"/>
          <c:tx>
            <c:strRef>
              <c:f>'18'!$F$8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B57E-4631-84BB-4AFDA867722B}"/>
              </c:ext>
            </c:extLst>
          </c:dPt>
          <c:dLbls>
            <c:dLbl>
              <c:idx val="0"/>
              <c:layout>
                <c:manualLayout>
                  <c:x val="-5.6390977443610399E-3"/>
                  <c:y val="-3.63128491620111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57E-4631-84BB-4AFDA867722B}"/>
                </c:ext>
              </c:extLst>
            </c:dLbl>
            <c:dLbl>
              <c:idx val="2"/>
              <c:layout>
                <c:manualLayout>
                  <c:x val="-7.5187969924812026E-3"/>
                  <c:y val="-3.35195530726256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57E-4631-84BB-4AFDA867722B}"/>
                </c:ext>
              </c:extLst>
            </c:dLbl>
            <c:dLbl>
              <c:idx val="3"/>
              <c:layout>
                <c:manualLayout>
                  <c:x val="-5.6390977443609019E-3"/>
                  <c:y val="-3.35195530726256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57E-4631-84BB-4AFDA867722B}"/>
                </c:ext>
              </c:extLst>
            </c:dLbl>
            <c:dLbl>
              <c:idx val="5"/>
              <c:layout>
                <c:manualLayout>
                  <c:x val="-1.1235955056179775E-2"/>
                  <c:y val="-3.1175714988355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57E-4631-84BB-4AFDA867722B}"/>
                </c:ext>
              </c:extLst>
            </c:dLbl>
            <c:dLbl>
              <c:idx val="6"/>
              <c:layout>
                <c:manualLayout>
                  <c:x val="-1.1235955056179775E-2"/>
                  <c:y val="-3.1175714988355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57E-4631-84BB-4AFDA867722B}"/>
                </c:ext>
              </c:extLst>
            </c:dLbl>
            <c:dLbl>
              <c:idx val="7"/>
              <c:layout>
                <c:manualLayout>
                  <c:x val="-7.4906367041199873E-3"/>
                  <c:y val="-3.40098708963876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57E-4631-84BB-4AFDA867722B}"/>
                </c:ext>
              </c:extLst>
            </c:dLbl>
            <c:dLbl>
              <c:idx val="8"/>
              <c:layout>
                <c:manualLayout>
                  <c:x val="-5.6179775280898875E-3"/>
                  <c:y val="-3.11754918264728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57E-4631-84BB-4AFDA867722B}"/>
                </c:ext>
              </c:extLst>
            </c:dLbl>
            <c:dLbl>
              <c:idx val="9"/>
              <c:layout>
                <c:manualLayout>
                  <c:x val="-7.4906367041198503E-3"/>
                  <c:y val="-3.11754918264727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57E-4631-84BB-4AFDA867722B}"/>
                </c:ext>
              </c:extLst>
            </c:dLbl>
            <c:dLbl>
              <c:idx val="10"/>
              <c:layout>
                <c:manualLayout>
                  <c:x val="-3.7453183520599251E-3"/>
                  <c:y val="-3.4009870896387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57E-4631-84BB-4AFDA86772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'18'!$F$9:$F$19</c:f>
              <c:numCache>
                <c:formatCode>General</c:formatCode>
                <c:ptCount val="11"/>
                <c:pt idx="0" formatCode="0.0">
                  <c:v>0.2</c:v>
                </c:pt>
                <c:pt idx="2" formatCode="0.0">
                  <c:v>0</c:v>
                </c:pt>
                <c:pt idx="3" formatCode="0.0">
                  <c:v>0.3</c:v>
                </c:pt>
                <c:pt idx="5" formatCode="0.0">
                  <c:v>0.5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0</c:v>
                </c:pt>
                <c:pt idx="9" formatCode="0.0">
                  <c:v>0</c:v>
                </c:pt>
                <c:pt idx="10" formatCode="0.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B57E-4631-84BB-4AFDA867722B}"/>
            </c:ext>
          </c:extLst>
        </c:ser>
        <c:ser>
          <c:idx val="4"/>
          <c:order val="4"/>
          <c:tx>
            <c:strRef>
              <c:f>'18'!$G$8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57E-4631-84BB-4AFDA867722B}"/>
              </c:ext>
            </c:extLst>
          </c:dPt>
          <c:dLbls>
            <c:dLbl>
              <c:idx val="0"/>
              <c:layout>
                <c:manualLayout>
                  <c:x val="2.25563909774434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57E-4631-84BB-4AFDA867722B}"/>
                </c:ext>
              </c:extLst>
            </c:dLbl>
            <c:dLbl>
              <c:idx val="2"/>
              <c:layout>
                <c:manualLayout>
                  <c:x val="2.4436090225563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57E-4631-84BB-4AFDA867722B}"/>
                </c:ext>
              </c:extLst>
            </c:dLbl>
            <c:dLbl>
              <c:idx val="3"/>
              <c:layout>
                <c:manualLayout>
                  <c:x val="2.25563909774436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57E-4631-84BB-4AFDA867722B}"/>
                </c:ext>
              </c:extLst>
            </c:dLbl>
            <c:dLbl>
              <c:idx val="5"/>
              <c:layout>
                <c:manualLayout>
                  <c:x val="1.50375939849624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57E-4631-84BB-4AFDA867722B}"/>
                </c:ext>
              </c:extLst>
            </c:dLbl>
            <c:dLbl>
              <c:idx val="6"/>
              <c:layout>
                <c:manualLayout>
                  <c:x val="1.7195139933350891E-2"/>
                  <c:y val="-2.752032335264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57E-4631-84BB-4AFDA867722B}"/>
                </c:ext>
              </c:extLst>
            </c:dLbl>
            <c:dLbl>
              <c:idx val="7"/>
              <c:layout>
                <c:manualLayout>
                  <c:x val="1.6938423427408516E-2"/>
                  <c:y val="2.231618825222291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57E-4631-84BB-4AFDA867722B}"/>
                </c:ext>
              </c:extLst>
            </c:dLbl>
            <c:dLbl>
              <c:idx val="8"/>
              <c:layout>
                <c:manualLayout>
                  <c:x val="1.8796992481203006E-2"/>
                  <c:y val="1.024196734499932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57E-4631-84BB-4AFDA867722B}"/>
                </c:ext>
              </c:extLst>
            </c:dLbl>
            <c:dLbl>
              <c:idx val="9"/>
              <c:layout>
                <c:manualLayout>
                  <c:x val="2.0683741779468579E-2"/>
                  <c:y val="2.2316188262614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57E-4631-84BB-4AFDA867722B}"/>
                </c:ext>
              </c:extLst>
            </c:dLbl>
            <c:dLbl>
              <c:idx val="10"/>
              <c:layout>
                <c:manualLayout>
                  <c:x val="2.2577486802913681E-2"/>
                  <c:y val="2.2316188262614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57E-4631-84BB-4AFDA86772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'18'!$G$9:$G$19</c:f>
              <c:numCache>
                <c:formatCode>General</c:formatCode>
                <c:ptCount val="11"/>
                <c:pt idx="0" formatCode="0.0">
                  <c:v>0.6</c:v>
                </c:pt>
                <c:pt idx="2" formatCode="0.0">
                  <c:v>0.3</c:v>
                </c:pt>
                <c:pt idx="3" formatCode="0.0">
                  <c:v>0.7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0.6</c:v>
                </c:pt>
                <c:pt idx="8" formatCode="0.0">
                  <c:v>0.6</c:v>
                </c:pt>
                <c:pt idx="9" formatCode="0.0">
                  <c:v>0.6</c:v>
                </c:pt>
                <c:pt idx="10" formatCode="0.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B57E-4631-84BB-4AFDA8677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73191645535834"/>
          <c:y val="0.89909118902036689"/>
          <c:w val="0.77918023488589339"/>
          <c:h val="0.100908810979633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0.00039</cdr:x>
      <cdr:y>0.18657</cdr:y>
    </cdr:from>
    <cdr:to>
      <cdr:x>0.19599</cdr:x>
      <cdr:y>0.24888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2593" y="862922"/>
          <a:ext cx="1317003" cy="288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0.37926</cdr:y>
    </cdr:from>
    <cdr:to>
      <cdr:x>0.19997</cdr:x>
      <cdr:y>0.44157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9424" y="1754176"/>
          <a:ext cx="1317003" cy="288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0.0409</cdr:x>
      <cdr:y>0.04972</cdr:y>
    </cdr:from>
    <cdr:to>
      <cdr:x>0.20634</cdr:x>
      <cdr:y>0.10829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76356" y="226076"/>
          <a:ext cx="1117780" cy="2662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0.22303</cdr:x>
      <cdr:y>0.94253</cdr:y>
    </cdr:from>
    <cdr:to>
      <cdr:x>0.23388</cdr:x>
      <cdr:y>0.9568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4D1B45F4-9A50-9658-36AD-EFE61AA61741}"/>
            </a:ext>
          </a:extLst>
        </cdr:cNvPr>
        <cdr:cNvSpPr/>
      </cdr:nvSpPr>
      <cdr:spPr>
        <a:xfrm xmlns:a="http://schemas.openxmlformats.org/drawingml/2006/main">
          <a:off x="1501234" y="4235387"/>
          <a:ext cx="73033" cy="64124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0.37051</cdr:x>
      <cdr:y>0.94253</cdr:y>
    </cdr:from>
    <cdr:to>
      <cdr:x>0.38136</cdr:x>
      <cdr:y>0.9568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5182D7CE-A805-CE6A-9A59-82040E9E9EED}"/>
            </a:ext>
          </a:extLst>
        </cdr:cNvPr>
        <cdr:cNvSpPr/>
      </cdr:nvSpPr>
      <cdr:spPr>
        <a:xfrm xmlns:a="http://schemas.openxmlformats.org/drawingml/2006/main">
          <a:off x="2493958" y="4235387"/>
          <a:ext cx="73033" cy="64124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0.51704</cdr:x>
      <cdr:y>0.94138</cdr:y>
    </cdr:from>
    <cdr:to>
      <cdr:x>0.52789</cdr:x>
      <cdr:y>0.95565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EC985499-DA7B-6C30-B4A1-35A88799AB96}"/>
            </a:ext>
          </a:extLst>
        </cdr:cNvPr>
        <cdr:cNvSpPr/>
      </cdr:nvSpPr>
      <cdr:spPr>
        <a:xfrm xmlns:a="http://schemas.openxmlformats.org/drawingml/2006/main">
          <a:off x="3480253" y="4230184"/>
          <a:ext cx="73033" cy="64124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0.68137</cdr:x>
      <cdr:y>0.94396</cdr:y>
    </cdr:from>
    <cdr:to>
      <cdr:x>0.69222</cdr:x>
      <cdr:y>0.95823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4F1478E8-61C8-0A3C-0C52-9C30362A0E2E}"/>
            </a:ext>
          </a:extLst>
        </cdr:cNvPr>
        <cdr:cNvSpPr/>
      </cdr:nvSpPr>
      <cdr:spPr>
        <a:xfrm xmlns:a="http://schemas.openxmlformats.org/drawingml/2006/main">
          <a:off x="4586432" y="4241814"/>
          <a:ext cx="73033" cy="64124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0.8122</cdr:x>
      <cdr:y>0.94231</cdr:y>
    </cdr:from>
    <cdr:to>
      <cdr:x>0.82305</cdr:x>
      <cdr:y>0.95658</cdr:y>
    </cdr:to>
    <cdr:sp macro="" textlink="">
      <cdr:nvSpPr>
        <cdr:cNvPr id="9" name="正方形/長方形 8">
          <a:extLst xmlns:a="http://schemas.openxmlformats.org/drawingml/2006/main">
            <a:ext uri="{FF2B5EF4-FFF2-40B4-BE49-F238E27FC236}">
              <a16:creationId xmlns:a16="http://schemas.microsoft.com/office/drawing/2014/main" id="{46A569A8-F66F-AB99-1F5E-2587E40F147E}"/>
            </a:ext>
          </a:extLst>
        </cdr:cNvPr>
        <cdr:cNvSpPr/>
      </cdr:nvSpPr>
      <cdr:spPr>
        <a:xfrm xmlns:a="http://schemas.openxmlformats.org/drawingml/2006/main">
          <a:off x="5467063" y="4234392"/>
          <a:ext cx="73033" cy="64124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78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05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2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87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953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73775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81523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83903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2916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7154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52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78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02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41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81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60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17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4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F0671-C975-47AF-AC42-A1567A19D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471E4-FD79-4B56-BDCC-E7E4B9BC3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89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3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E3843BD-FD95-BB48-A723-1F7C1954FAC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6743" y="1030513"/>
          <a:ext cx="8679543" cy="5428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575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2022-09-14T08:45:46Z</dcterms:created>
  <dcterms:modified xsi:type="dcterms:W3CDTF">2022-09-14T08:45:46Z</dcterms:modified>
</cp:coreProperties>
</file>